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95"/>
  </p:notesMasterIdLst>
  <p:sldIdLst>
    <p:sldId id="256" r:id="rId5"/>
    <p:sldId id="257" r:id="rId6"/>
    <p:sldId id="315" r:id="rId7"/>
    <p:sldId id="309" r:id="rId8"/>
    <p:sldId id="316" r:id="rId9"/>
    <p:sldId id="317" r:id="rId10"/>
    <p:sldId id="318" r:id="rId11"/>
    <p:sldId id="319" r:id="rId12"/>
    <p:sldId id="320" r:id="rId13"/>
    <p:sldId id="322" r:id="rId14"/>
    <p:sldId id="321" r:id="rId15"/>
    <p:sldId id="323" r:id="rId16"/>
    <p:sldId id="324" r:id="rId17"/>
    <p:sldId id="325" r:id="rId18"/>
    <p:sldId id="326" r:id="rId19"/>
    <p:sldId id="327" r:id="rId20"/>
    <p:sldId id="328" r:id="rId21"/>
    <p:sldId id="329" r:id="rId22"/>
    <p:sldId id="330" r:id="rId23"/>
    <p:sldId id="331" r:id="rId24"/>
    <p:sldId id="332" r:id="rId25"/>
    <p:sldId id="333" r:id="rId26"/>
    <p:sldId id="339" r:id="rId27"/>
    <p:sldId id="338" r:id="rId28"/>
    <p:sldId id="337" r:id="rId29"/>
    <p:sldId id="340" r:id="rId30"/>
    <p:sldId id="341" r:id="rId31"/>
    <p:sldId id="342" r:id="rId32"/>
    <p:sldId id="334" r:id="rId33"/>
    <p:sldId id="335" r:id="rId34"/>
    <p:sldId id="343" r:id="rId35"/>
    <p:sldId id="344" r:id="rId36"/>
    <p:sldId id="348" r:id="rId37"/>
    <p:sldId id="349" r:id="rId38"/>
    <p:sldId id="259" r:id="rId39"/>
    <p:sldId id="260" r:id="rId40"/>
    <p:sldId id="261" r:id="rId41"/>
    <p:sldId id="262" r:id="rId42"/>
    <p:sldId id="362" r:id="rId43"/>
    <p:sldId id="289"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381" r:id="rId61"/>
    <p:sldId id="394" r:id="rId62"/>
    <p:sldId id="382" r:id="rId63"/>
    <p:sldId id="383" r:id="rId64"/>
    <p:sldId id="393" r:id="rId65"/>
    <p:sldId id="384" r:id="rId66"/>
    <p:sldId id="392" r:id="rId67"/>
    <p:sldId id="385" r:id="rId68"/>
    <p:sldId id="396" r:id="rId69"/>
    <p:sldId id="397" r:id="rId70"/>
    <p:sldId id="398" r:id="rId71"/>
    <p:sldId id="399" r:id="rId72"/>
    <p:sldId id="388" r:id="rId73"/>
    <p:sldId id="400" r:id="rId74"/>
    <p:sldId id="395" r:id="rId75"/>
    <p:sldId id="387" r:id="rId76"/>
    <p:sldId id="401" r:id="rId77"/>
    <p:sldId id="389" r:id="rId78"/>
    <p:sldId id="386" r:id="rId79"/>
    <p:sldId id="390" r:id="rId80"/>
    <p:sldId id="391" r:id="rId81"/>
    <p:sldId id="402" r:id="rId82"/>
    <p:sldId id="403" r:id="rId83"/>
    <p:sldId id="405" r:id="rId84"/>
    <p:sldId id="406" r:id="rId85"/>
    <p:sldId id="407" r:id="rId86"/>
    <p:sldId id="408" r:id="rId87"/>
    <p:sldId id="410" r:id="rId88"/>
    <p:sldId id="411" r:id="rId89"/>
    <p:sldId id="412" r:id="rId90"/>
    <p:sldId id="413" r:id="rId91"/>
    <p:sldId id="404" r:id="rId92"/>
    <p:sldId id="379" r:id="rId93"/>
    <p:sldId id="380"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ss III, Ernest - WHD" initials="WIE-W" lastIdx="19" clrIdx="0">
    <p:extLst>
      <p:ext uri="{19B8F6BF-5375-455C-9EA6-DF929625EA0E}">
        <p15:presenceInfo xmlns:p15="http://schemas.microsoft.com/office/powerpoint/2012/main" userId="S-1-5-21-609670400-3822899875-428587463-292105" providerId="AD"/>
      </p:ext>
    </p:extLst>
  </p:cmAuthor>
  <p:cmAuthor id="2" name="Shah, Shruti P - WHD" initials="SSP-W" lastIdx="1" clrIdx="1">
    <p:extLst>
      <p:ext uri="{19B8F6BF-5375-455C-9EA6-DF929625EA0E}">
        <p15:presenceInfo xmlns:p15="http://schemas.microsoft.com/office/powerpoint/2012/main" userId="Shah, Shruti P - WH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81414" autoAdjust="0"/>
  </p:normalViewPr>
  <p:slideViewPr>
    <p:cSldViewPr snapToGrid="0">
      <p:cViewPr varScale="1">
        <p:scale>
          <a:sx n="77" d="100"/>
          <a:sy n="77" d="100"/>
        </p:scale>
        <p:origin x="1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15188-A448-4057-BC1B-146BCBAA5476}" type="datetimeFigureOut">
              <a:rPr lang="en-US" smtClean="0"/>
              <a:t>02/25/2020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67074-9B76-4881-9028-4B728ED13BB4}" type="slidenum">
              <a:rPr lang="en-US" smtClean="0"/>
              <a:t>‹#›</a:t>
            </a:fld>
            <a:endParaRPr lang="en-US" dirty="0"/>
          </a:p>
        </p:txBody>
      </p:sp>
    </p:spTree>
    <p:extLst>
      <p:ext uri="{BB962C8B-B14F-4D97-AF65-F5344CB8AC3E}">
        <p14:creationId xmlns:p14="http://schemas.microsoft.com/office/powerpoint/2010/main" val="582966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C4488-542B-4FB0-9F29-D47661B73C1A}" type="slidenum">
              <a:rPr lang="en-US" smtClean="0"/>
              <a:t>4</a:t>
            </a:fld>
            <a:endParaRPr lang="en-US" dirty="0"/>
          </a:p>
        </p:txBody>
      </p:sp>
    </p:spTree>
    <p:extLst>
      <p:ext uri="{BB962C8B-B14F-4D97-AF65-F5344CB8AC3E}">
        <p14:creationId xmlns:p14="http://schemas.microsoft.com/office/powerpoint/2010/main" val="73922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39</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64764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E643F-3399-46B4-9F55-3292B4CB7C80}" type="slidenum">
              <a:rPr lang="en-US" altLang="en-US"/>
              <a:pPr/>
              <a:t>40</a:t>
            </a:fld>
            <a:endParaRPr lang="en-US" altLang="en-US" dirty="0"/>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a:xfrm>
            <a:off x="412750" y="3257550"/>
            <a:ext cx="8574088" cy="348615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2779232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41</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4200411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42</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3068035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43</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3900602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44</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2480039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45</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r>
              <a:rPr lang="en-US" altLang="en-US" dirty="0" smtClean="0">
                <a:solidFill>
                  <a:srgbClr val="FF3300"/>
                </a:solidFill>
                <a:latin typeface="Tahoma" panose="020B0604030504040204" pitchFamily="34" charset="0"/>
              </a:rPr>
              <a:t>Exception: 16 and 17-year-olds may ride on a freight elevator operated by an assigned operator.</a:t>
            </a:r>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94027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46</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726885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47</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885866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48</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328763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67074-9B76-4881-9028-4B728ED13BB4}" type="slidenum">
              <a:rPr lang="en-US" smtClean="0"/>
              <a:t>27</a:t>
            </a:fld>
            <a:endParaRPr lang="en-US" dirty="0"/>
          </a:p>
        </p:txBody>
      </p:sp>
    </p:spTree>
    <p:extLst>
      <p:ext uri="{BB962C8B-B14F-4D97-AF65-F5344CB8AC3E}">
        <p14:creationId xmlns:p14="http://schemas.microsoft.com/office/powerpoint/2010/main" val="3444038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49</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347788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50</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2561264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51</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3688388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52</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2776685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53</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2923124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54</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2483176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55</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896967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56</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1137604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and 17-year-olds may operate bacon slicers.</a:t>
            </a:r>
            <a:endParaRPr lang="en-US" dirty="0"/>
          </a:p>
        </p:txBody>
      </p:sp>
      <p:sp>
        <p:nvSpPr>
          <p:cNvPr id="4" name="Slide Number Placeholder 3"/>
          <p:cNvSpPr>
            <a:spLocks noGrp="1"/>
          </p:cNvSpPr>
          <p:nvPr>
            <p:ph type="sldNum" sz="quarter" idx="10"/>
          </p:nvPr>
        </p:nvSpPr>
        <p:spPr/>
        <p:txBody>
          <a:bodyPr/>
          <a:lstStyle/>
          <a:p>
            <a:fld id="{08F67074-9B76-4881-9028-4B728ED13BB4}" type="slidenum">
              <a:rPr lang="en-US" smtClean="0"/>
              <a:t>69</a:t>
            </a:fld>
            <a:endParaRPr lang="en-US" dirty="0"/>
          </a:p>
        </p:txBody>
      </p:sp>
    </p:spTree>
    <p:extLst>
      <p:ext uri="{BB962C8B-B14F-4D97-AF65-F5344CB8AC3E}">
        <p14:creationId xmlns:p14="http://schemas.microsoft.com/office/powerpoint/2010/main" val="433998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exception for 16 and 17-year-olds to operate small counter top mixers similar to those used in households.</a:t>
            </a:r>
            <a:endParaRPr lang="en-US" dirty="0"/>
          </a:p>
        </p:txBody>
      </p:sp>
      <p:sp>
        <p:nvSpPr>
          <p:cNvPr id="4" name="Slide Number Placeholder 3"/>
          <p:cNvSpPr>
            <a:spLocks noGrp="1"/>
          </p:cNvSpPr>
          <p:nvPr>
            <p:ph type="sldNum" sz="quarter" idx="10"/>
          </p:nvPr>
        </p:nvSpPr>
        <p:spPr/>
        <p:txBody>
          <a:bodyPr/>
          <a:lstStyle/>
          <a:p>
            <a:fld id="{08F67074-9B76-4881-9028-4B728ED13BB4}" type="slidenum">
              <a:rPr lang="en-US" smtClean="0"/>
              <a:t>74</a:t>
            </a:fld>
            <a:endParaRPr lang="en-US" dirty="0"/>
          </a:p>
        </p:txBody>
      </p:sp>
    </p:spTree>
    <p:extLst>
      <p:ext uri="{BB962C8B-B14F-4D97-AF65-F5344CB8AC3E}">
        <p14:creationId xmlns:p14="http://schemas.microsoft.com/office/powerpoint/2010/main" val="285509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 to the exceptions in CFR 785.27</a:t>
            </a:r>
            <a:endParaRPr lang="en-US" dirty="0"/>
          </a:p>
        </p:txBody>
      </p:sp>
      <p:sp>
        <p:nvSpPr>
          <p:cNvPr id="4" name="Slide Number Placeholder 3"/>
          <p:cNvSpPr>
            <a:spLocks noGrp="1"/>
          </p:cNvSpPr>
          <p:nvPr>
            <p:ph type="sldNum" sz="quarter" idx="10"/>
          </p:nvPr>
        </p:nvSpPr>
        <p:spPr/>
        <p:txBody>
          <a:bodyPr/>
          <a:lstStyle/>
          <a:p>
            <a:fld id="{08F67074-9B76-4881-9028-4B728ED13BB4}" type="slidenum">
              <a:rPr lang="en-US" smtClean="0"/>
              <a:t>28</a:t>
            </a:fld>
            <a:endParaRPr lang="en-US" dirty="0"/>
          </a:p>
        </p:txBody>
      </p:sp>
    </p:spTree>
    <p:extLst>
      <p:ext uri="{BB962C8B-B14F-4D97-AF65-F5344CB8AC3E}">
        <p14:creationId xmlns:p14="http://schemas.microsoft.com/office/powerpoint/2010/main" val="1806464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16- and 17-year-olds cannot operate,</a:t>
            </a:r>
            <a:r>
              <a:rPr lang="en-US" sz="1200" kern="1200" baseline="0" dirty="0" smtClean="0">
                <a:solidFill>
                  <a:schemeClr val="tx1"/>
                </a:solidFill>
                <a:effectLst/>
                <a:latin typeface="+mn-lt"/>
                <a:ea typeface="+mn-ea"/>
                <a:cs typeface="+mn-cs"/>
              </a:rPr>
              <a:t> but may</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load</a:t>
            </a:r>
            <a:r>
              <a:rPr lang="en-US" sz="1200" kern="1200" dirty="0" smtClean="0">
                <a:solidFill>
                  <a:schemeClr val="tx1"/>
                </a:solidFill>
                <a:effectLst/>
                <a:latin typeface="+mn-lt"/>
                <a:ea typeface="+mn-ea"/>
                <a:cs typeface="+mn-cs"/>
              </a:rPr>
              <a:t> certain power-driven compactors and balers.</a:t>
            </a:r>
            <a:endParaRPr lang="en-US" dirty="0"/>
          </a:p>
        </p:txBody>
      </p:sp>
      <p:sp>
        <p:nvSpPr>
          <p:cNvPr id="4" name="Slide Number Placeholder 3"/>
          <p:cNvSpPr>
            <a:spLocks noGrp="1"/>
          </p:cNvSpPr>
          <p:nvPr>
            <p:ph type="sldNum" sz="quarter" idx="10"/>
          </p:nvPr>
        </p:nvSpPr>
        <p:spPr/>
        <p:txBody>
          <a:bodyPr/>
          <a:lstStyle/>
          <a:p>
            <a:fld id="{08F67074-9B76-4881-9028-4B728ED13BB4}" type="slidenum">
              <a:rPr lang="en-US" smtClean="0"/>
              <a:t>76</a:t>
            </a:fld>
            <a:endParaRPr lang="en-US" dirty="0"/>
          </a:p>
        </p:txBody>
      </p:sp>
    </p:spTree>
    <p:extLst>
      <p:ext uri="{BB962C8B-B14F-4D97-AF65-F5344CB8AC3E}">
        <p14:creationId xmlns:p14="http://schemas.microsoft.com/office/powerpoint/2010/main" val="139666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67074-9B76-4881-9028-4B728ED13BB4}" type="slidenum">
              <a:rPr lang="en-US" smtClean="0"/>
              <a:t>33</a:t>
            </a:fld>
            <a:endParaRPr lang="en-US" dirty="0"/>
          </a:p>
        </p:txBody>
      </p:sp>
    </p:spTree>
    <p:extLst>
      <p:ext uri="{BB962C8B-B14F-4D97-AF65-F5344CB8AC3E}">
        <p14:creationId xmlns:p14="http://schemas.microsoft.com/office/powerpoint/2010/main" val="153174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67074-9B76-4881-9028-4B728ED13BB4}" type="slidenum">
              <a:rPr lang="en-US" smtClean="0"/>
              <a:t>34</a:t>
            </a:fld>
            <a:endParaRPr lang="en-US" dirty="0"/>
          </a:p>
        </p:txBody>
      </p:sp>
    </p:spTree>
    <p:extLst>
      <p:ext uri="{BB962C8B-B14F-4D97-AF65-F5344CB8AC3E}">
        <p14:creationId xmlns:p14="http://schemas.microsoft.com/office/powerpoint/2010/main" val="96096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79245-87D3-487E-9A32-82B14769A50D}" type="slidenum">
              <a:rPr lang="en-US" altLang="en-US"/>
              <a:pPr/>
              <a:t>35</a:t>
            </a:fld>
            <a:endParaRPr lang="en-US" alt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838200" y="4191000"/>
            <a:ext cx="5029200" cy="4114800"/>
          </a:xfrm>
        </p:spPr>
        <p:txBody>
          <a:bodyPr/>
          <a:lstStyle/>
          <a:p>
            <a:endParaRPr lang="en-US" altLang="en-US" sz="1400" dirty="0">
              <a:latin typeface="Tahoma" panose="020B0604030504040204" pitchFamily="34" charset="0"/>
            </a:endParaRPr>
          </a:p>
        </p:txBody>
      </p:sp>
    </p:spTree>
    <p:extLst>
      <p:ext uri="{BB962C8B-B14F-4D97-AF65-F5344CB8AC3E}">
        <p14:creationId xmlns:p14="http://schemas.microsoft.com/office/powerpoint/2010/main" val="266173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641CD-7E9F-4335-B8B6-77B86F72E7A0}" type="slidenum">
              <a:rPr lang="en-US" altLang="en-US"/>
              <a:pPr/>
              <a:t>36</a:t>
            </a:fld>
            <a:endParaRPr lang="en-US" altLang="en-US"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9866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0BD60-5CF7-478D-A9AE-F0739388381F}" type="slidenum">
              <a:rPr lang="en-US" altLang="en-US"/>
              <a:pPr/>
              <a:t>37</a:t>
            </a:fld>
            <a:endParaRPr lang="en-US" altLang="en-US" dirty="0"/>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xfrm>
            <a:off x="304800" y="4343400"/>
            <a:ext cx="6248400" cy="4572000"/>
          </a:xfrm>
        </p:spPr>
        <p:txBody>
          <a:bodyPr/>
          <a:lstStyle/>
          <a:p>
            <a:endParaRPr lang="en-US" altLang="en-US" dirty="0"/>
          </a:p>
        </p:txBody>
      </p:sp>
    </p:spTree>
    <p:extLst>
      <p:ext uri="{BB962C8B-B14F-4D97-AF65-F5344CB8AC3E}">
        <p14:creationId xmlns:p14="http://schemas.microsoft.com/office/powerpoint/2010/main" val="1399094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DDEF-685D-462F-A2E1-A8F6E2C1B73F}" type="slidenum">
              <a:rPr lang="en-US" altLang="en-US"/>
              <a:pPr/>
              <a:t>38</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381000" y="4343400"/>
            <a:ext cx="6248400" cy="4800600"/>
          </a:xfrm>
        </p:spPr>
        <p:txBody>
          <a:bodyPr/>
          <a:lstStyle/>
          <a:p>
            <a:endParaRPr lang="en-US" altLang="en-US" dirty="0">
              <a:solidFill>
                <a:srgbClr val="FF3300"/>
              </a:solidFill>
              <a:latin typeface="Tahoma" panose="020B0604030504040204" pitchFamily="34" charset="0"/>
            </a:endParaRPr>
          </a:p>
        </p:txBody>
      </p:sp>
    </p:spTree>
    <p:extLst>
      <p:ext uri="{BB962C8B-B14F-4D97-AF65-F5344CB8AC3E}">
        <p14:creationId xmlns:p14="http://schemas.microsoft.com/office/powerpoint/2010/main" val="73073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720BB61-8F1A-473D-A3DC-0DEF9A59BFAE}" type="datetimeFigureOut">
              <a:rPr lang="en-US" smtClean="0"/>
              <a:pPr/>
              <a:t>02/25/2020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240E8C0-9C00-40D9-BAEE-AF3EF470CD4B}"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6548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270220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263897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0E8C0-9C00-40D9-BAEE-AF3EF470CD4B}"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74332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29048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2978523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65889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18660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2460965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000"/>
            </a:lvl1pPr>
          </a:lstStyle>
          <a:p>
            <a:endParaRPr lang="en-US" altLang="en-US" dirty="0"/>
          </a:p>
          <a:p>
            <a:r>
              <a:rPr lang="en-US" altLang="en-US" sz="1200" dirty="0"/>
              <a:t>Wage and Hour Division</a:t>
            </a:r>
          </a:p>
        </p:txBody>
      </p:sp>
      <p:sp>
        <p:nvSpPr>
          <p:cNvPr id="5" name="Footer Placeholder 4"/>
          <p:cNvSpPr>
            <a:spLocks noGrp="1"/>
          </p:cNvSpPr>
          <p:nvPr>
            <p:ph type="ftr" sz="quarter" idx="11"/>
          </p:nvPr>
        </p:nvSpPr>
        <p:spPr/>
        <p:txBody>
          <a:bodyPr/>
          <a:lstStyle>
            <a:lvl1pPr>
              <a:defRPr sz="1200"/>
            </a:lvl1pPr>
          </a:lstStyle>
          <a:p>
            <a:endParaRPr lang="en-US" altLang="en-US" dirty="0"/>
          </a:p>
          <a:p>
            <a:r>
              <a:rPr lang="en-US" altLang="en-US" sz="1400" dirty="0"/>
              <a:t>www.dol.gov</a:t>
            </a:r>
          </a:p>
        </p:txBody>
      </p:sp>
    </p:spTree>
    <p:extLst>
      <p:ext uri="{BB962C8B-B14F-4D97-AF65-F5344CB8AC3E}">
        <p14:creationId xmlns:p14="http://schemas.microsoft.com/office/powerpoint/2010/main" val="387954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25600" y="2044700"/>
            <a:ext cx="508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6908800" y="2044700"/>
            <a:ext cx="5080000" cy="4114800"/>
          </a:xfrm>
        </p:spPr>
        <p:txBody>
          <a:bodyPr/>
          <a:lstStyle/>
          <a:p>
            <a:endParaRPr lang="en-US" dirty="0"/>
          </a:p>
        </p:txBody>
      </p:sp>
      <p:sp>
        <p:nvSpPr>
          <p:cNvPr id="5" name="Date Placeholder 4"/>
          <p:cNvSpPr>
            <a:spLocks noGrp="1"/>
          </p:cNvSpPr>
          <p:nvPr>
            <p:ph type="dt" sz="half" idx="10"/>
          </p:nvPr>
        </p:nvSpPr>
        <p:spPr>
          <a:xfrm>
            <a:off x="1320800" y="6400800"/>
            <a:ext cx="2540000" cy="457200"/>
          </a:xfrm>
        </p:spPr>
        <p:txBody>
          <a:bodyPr/>
          <a:lstStyle>
            <a:lvl1pPr>
              <a:defRPr sz="1000"/>
            </a:lvl1pPr>
          </a:lstStyle>
          <a:p>
            <a:endParaRPr lang="en-US" altLang="en-US" dirty="0"/>
          </a:p>
          <a:p>
            <a:r>
              <a:rPr lang="en-US" altLang="en-US" sz="1200" dirty="0"/>
              <a:t>Wage and Hour Division</a:t>
            </a:r>
          </a:p>
        </p:txBody>
      </p:sp>
      <p:sp>
        <p:nvSpPr>
          <p:cNvPr id="6" name="Footer Placeholder 5"/>
          <p:cNvSpPr>
            <a:spLocks noGrp="1"/>
          </p:cNvSpPr>
          <p:nvPr>
            <p:ph type="ftr" sz="quarter" idx="11"/>
          </p:nvPr>
        </p:nvSpPr>
        <p:spPr>
          <a:xfrm>
            <a:off x="4775200" y="6324600"/>
            <a:ext cx="3860800" cy="457200"/>
          </a:xfrm>
        </p:spPr>
        <p:txBody>
          <a:bodyPr/>
          <a:lstStyle>
            <a:lvl1pPr>
              <a:defRPr sz="1200"/>
            </a:lvl1pPr>
          </a:lstStyle>
          <a:p>
            <a:endParaRPr lang="en-US" altLang="en-US" dirty="0"/>
          </a:p>
          <a:p>
            <a:r>
              <a:rPr lang="en-US" altLang="en-US" sz="1400" dirty="0"/>
              <a:t>www.dol.gov</a:t>
            </a:r>
          </a:p>
        </p:txBody>
      </p:sp>
    </p:spTree>
    <p:extLst>
      <p:ext uri="{BB962C8B-B14F-4D97-AF65-F5344CB8AC3E}">
        <p14:creationId xmlns:p14="http://schemas.microsoft.com/office/powerpoint/2010/main" val="113427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104015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02/25/2020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9143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115271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355505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7785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347630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268049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1988535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20BB61-8F1A-473D-A3DC-0DEF9A59BFAE}" type="datetimeFigureOut">
              <a:rPr lang="en-US" smtClean="0"/>
              <a:t>02/25/2020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0E8C0-9C00-40D9-BAEE-AF3EF470CD4B}" type="slidenum">
              <a:rPr lang="en-US" smtClean="0"/>
              <a:t>‹#›</a:t>
            </a:fld>
            <a:endParaRPr lang="en-US" dirty="0"/>
          </a:p>
        </p:txBody>
      </p:sp>
    </p:spTree>
    <p:extLst>
      <p:ext uri="{BB962C8B-B14F-4D97-AF65-F5344CB8AC3E}">
        <p14:creationId xmlns:p14="http://schemas.microsoft.com/office/powerpoint/2010/main" val="160432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720BB61-8F1A-473D-A3DC-0DEF9A59BFAE}" type="datetimeFigureOut">
              <a:rPr lang="en-US" smtClean="0"/>
              <a:t>02/25/2020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240E8C0-9C00-40D9-BAEE-AF3EF470CD4B}" type="slidenum">
              <a:rPr lang="en-US" smtClean="0"/>
              <a:t>‹#›</a:t>
            </a:fld>
            <a:endParaRPr lang="en-US" dirty="0"/>
          </a:p>
        </p:txBody>
      </p:sp>
    </p:spTree>
    <p:extLst>
      <p:ext uri="{BB962C8B-B14F-4D97-AF65-F5344CB8AC3E}">
        <p14:creationId xmlns:p14="http://schemas.microsoft.com/office/powerpoint/2010/main" val="305473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30" r:id="rId20"/>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dol.gov/agencies/whd/state" TargetMode="External"/><Relationship Id="rId2" Type="http://schemas.openxmlformats.org/officeDocument/2006/relationships/hyperlink" Target="https://www.dol.gov/sites/dolgov/files/WHD/legacy/files/childlabor101.pdf"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28870" y="677381"/>
            <a:ext cx="10317904" cy="2766528"/>
          </a:xfrm>
        </p:spPr>
        <p:txBody>
          <a:bodyPr>
            <a:normAutofit/>
          </a:bodyPr>
          <a:lstStyle/>
          <a:p>
            <a:r>
              <a:rPr lang="en-US" sz="7200" dirty="0" smtClean="0">
                <a:effectLst>
                  <a:outerShdw blurRad="38100" dist="38100" dir="2700000" algn="tl">
                    <a:srgbClr val="000000">
                      <a:alpha val="43137"/>
                    </a:srgbClr>
                  </a:outerShdw>
                </a:effectLst>
              </a:rPr>
              <a:t>Fair labor standards act</a:t>
            </a:r>
            <a:endParaRPr lang="en-US" sz="72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sz="5400" b="1" cap="none" dirty="0" smtClean="0">
                <a:solidFill>
                  <a:schemeClr val="tx1"/>
                </a:solidFill>
              </a:rPr>
              <a:t>A Few Facts</a:t>
            </a:r>
            <a:endParaRPr lang="en-US" sz="5400" b="1" cap="none" dirty="0">
              <a:solidFill>
                <a:schemeClr val="tx1"/>
              </a:solidFill>
            </a:endParaRPr>
          </a:p>
        </p:txBody>
      </p:sp>
      <p:sp>
        <p:nvSpPr>
          <p:cNvPr id="4" name="Content Placeholder 2"/>
          <p:cNvSpPr txBox="1">
            <a:spLocks/>
          </p:cNvSpPr>
          <p:nvPr/>
        </p:nvSpPr>
        <p:spPr>
          <a:xfrm rot="21396698">
            <a:off x="4391687" y="4809273"/>
            <a:ext cx="7164079" cy="2036571"/>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en-US" cap="none" dirty="0" smtClean="0">
                <a:solidFill>
                  <a:schemeClr val="bg1"/>
                </a:solidFill>
                <a:latin typeface="Tempus Sans ITC" panose="04020404030D07020202" pitchFamily="82" charset="0"/>
              </a:rPr>
              <a:t>Presented by </a:t>
            </a:r>
          </a:p>
          <a:p>
            <a:pPr marL="0" indent="0" algn="ctr">
              <a:buNone/>
            </a:pPr>
            <a:r>
              <a:rPr lang="en-US" cap="none" dirty="0" smtClean="0">
                <a:solidFill>
                  <a:schemeClr val="bg1"/>
                </a:solidFill>
                <a:latin typeface="Tempus Sans ITC" panose="04020404030D07020202" pitchFamily="82" charset="0"/>
              </a:rPr>
              <a:t>US Department of Labor • Wage and Hour Division</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09549">
            <a:off x="5056327" y="321532"/>
            <a:ext cx="3476575" cy="1875244"/>
          </a:xfrm>
          <a:prstGeom prst="rect">
            <a:avLst/>
          </a:prstGeom>
        </p:spPr>
      </p:pic>
    </p:spTree>
    <p:extLst>
      <p:ext uri="{BB962C8B-B14F-4D97-AF65-F5344CB8AC3E}">
        <p14:creationId xmlns:p14="http://schemas.microsoft.com/office/powerpoint/2010/main" val="748939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Knowledge check</a:t>
            </a:r>
            <a:endParaRPr lang="en-US" dirty="0"/>
          </a:p>
        </p:txBody>
      </p:sp>
      <p:sp>
        <p:nvSpPr>
          <p:cNvPr id="3" name="Subtitle 2"/>
          <p:cNvSpPr>
            <a:spLocks noGrp="1"/>
          </p:cNvSpPr>
          <p:nvPr>
            <p:ph type="subTitle" idx="1"/>
          </p:nvPr>
        </p:nvSpPr>
        <p:spPr/>
        <p:txBody>
          <a:bodyPr/>
          <a:lstStyle/>
          <a:p>
            <a:r>
              <a:rPr lang="en-US" sz="5400" b="1" cap="none" dirty="0">
                <a:solidFill>
                  <a:schemeClr val="tx1"/>
                </a:solidFill>
              </a:rPr>
              <a:t>What did you learn?</a:t>
            </a:r>
          </a:p>
        </p:txBody>
      </p:sp>
    </p:spTree>
    <p:extLst>
      <p:ext uri="{BB962C8B-B14F-4D97-AF65-F5344CB8AC3E}">
        <p14:creationId xmlns:p14="http://schemas.microsoft.com/office/powerpoint/2010/main" val="3225289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flsa stand for?</a:t>
            </a:r>
            <a:endParaRPr lang="en-US" dirty="0"/>
          </a:p>
        </p:txBody>
      </p:sp>
      <p:sp>
        <p:nvSpPr>
          <p:cNvPr id="3" name="Content Placeholder 2"/>
          <p:cNvSpPr>
            <a:spLocks noGrp="1"/>
          </p:cNvSpPr>
          <p:nvPr>
            <p:ph sz="quarter" idx="13"/>
          </p:nvPr>
        </p:nvSpPr>
        <p:spPr>
          <a:xfrm>
            <a:off x="1329070" y="2062716"/>
            <a:ext cx="10111563" cy="3439725"/>
          </a:xfrm>
        </p:spPr>
        <p:txBody>
          <a:bodyPr>
            <a:normAutofit/>
          </a:bodyPr>
          <a:lstStyle/>
          <a:p>
            <a:pPr marL="514350" indent="-514350">
              <a:buFont typeface="+mj-lt"/>
              <a:buAutoNum type="alphaUcPeriod"/>
            </a:pPr>
            <a:r>
              <a:rPr lang="en-US" altLang="en-US" sz="3600" cap="none" dirty="0" smtClean="0">
                <a:latin typeface="Tempus Sans ITC" panose="04020404030D07020202" pitchFamily="82" charset="0"/>
                <a:ea typeface="ヒラギノ角ゴ Pro W3" charset="-128"/>
              </a:rPr>
              <a:t> 	Federal Labor Support Association</a:t>
            </a:r>
          </a:p>
          <a:p>
            <a:pPr marL="514350" indent="-514350">
              <a:buFont typeface="+mj-lt"/>
              <a:buAutoNum type="alphaUcPeriod"/>
            </a:pPr>
            <a:r>
              <a:rPr lang="en-US" altLang="en-US" sz="3600" cap="none" dirty="0" smtClean="0">
                <a:latin typeface="Tempus Sans ITC" panose="04020404030D07020202" pitchFamily="82" charset="0"/>
                <a:ea typeface="ヒラギノ角ゴ Pro W3" charset="-128"/>
              </a:rPr>
              <a:t> 	Fair Labor Standards Act</a:t>
            </a:r>
          </a:p>
          <a:p>
            <a:pPr marL="514350" indent="-514350">
              <a:buFont typeface="+mj-lt"/>
              <a:buAutoNum type="alphaUcPeriod"/>
            </a:pPr>
            <a:r>
              <a:rPr lang="en-US" altLang="en-US" sz="3600" cap="none" dirty="0" smtClean="0">
                <a:latin typeface="Tempus Sans ITC" panose="04020404030D07020202" pitchFamily="82" charset="0"/>
                <a:ea typeface="ヒラギノ角ゴ Pro W3" charset="-128"/>
              </a:rPr>
              <a:t> 	Federal Labor Standards Act</a:t>
            </a:r>
          </a:p>
          <a:p>
            <a:pPr marL="514350" indent="-514350">
              <a:buFont typeface="+mj-lt"/>
              <a:buAutoNum type="alphaUcPeriod"/>
            </a:pPr>
            <a:r>
              <a:rPr lang="en-US" altLang="en-US" sz="3600" cap="none" dirty="0" smtClean="0">
                <a:latin typeface="Tempus Sans ITC" panose="04020404030D07020202" pitchFamily="82" charset="0"/>
                <a:ea typeface="ヒラギノ角ゴ Pro W3" charset="-128"/>
              </a:rPr>
              <a:t> 	Free Labor Suppression Act</a:t>
            </a:r>
          </a:p>
          <a:p>
            <a:pPr marL="514350" indent="-514350">
              <a:buFont typeface="+mj-lt"/>
              <a:buAutoNum type="alphaUcPeriod"/>
            </a:pPr>
            <a:endParaRPr lang="en-US" altLang="en-US" sz="28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1226698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flsa stand for?</a:t>
            </a:r>
            <a:endParaRPr lang="en-US" dirty="0"/>
          </a:p>
        </p:txBody>
      </p:sp>
      <p:sp>
        <p:nvSpPr>
          <p:cNvPr id="3" name="Content Placeholder 2"/>
          <p:cNvSpPr>
            <a:spLocks noGrp="1"/>
          </p:cNvSpPr>
          <p:nvPr>
            <p:ph sz="quarter" idx="13"/>
          </p:nvPr>
        </p:nvSpPr>
        <p:spPr>
          <a:xfrm>
            <a:off x="1297172" y="2062716"/>
            <a:ext cx="10143461" cy="3439725"/>
          </a:xfrm>
        </p:spPr>
        <p:txBody>
          <a:bodyPr>
            <a:normAutofit/>
          </a:bodyPr>
          <a:lstStyle/>
          <a:p>
            <a:pPr marL="0" indent="0">
              <a:buNone/>
            </a:pPr>
            <a:r>
              <a:rPr lang="en-US" altLang="en-US" sz="6600" cap="none" dirty="0" smtClean="0">
                <a:solidFill>
                  <a:schemeClr val="accent1"/>
                </a:solidFill>
                <a:latin typeface="Tempus Sans ITC" panose="04020404030D07020202" pitchFamily="82" charset="0"/>
                <a:ea typeface="ヒラギノ角ゴ Pro W3" charset="-128"/>
              </a:rPr>
              <a:t>B. </a:t>
            </a:r>
            <a:r>
              <a:rPr lang="en-US" altLang="en-US" sz="6600" cap="none" dirty="0" smtClean="0">
                <a:latin typeface="Tempus Sans ITC" panose="04020404030D07020202" pitchFamily="82" charset="0"/>
                <a:ea typeface="ヒラギノ角ゴ Pro W3" charset="-128"/>
              </a:rPr>
              <a:t>Fair Labor Standards Act</a:t>
            </a:r>
          </a:p>
        </p:txBody>
      </p:sp>
    </p:spTree>
    <p:extLst>
      <p:ext uri="{BB962C8B-B14F-4D97-AF65-F5344CB8AC3E}">
        <p14:creationId xmlns:p14="http://schemas.microsoft.com/office/powerpoint/2010/main" val="52178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fontScale="90000"/>
          </a:bodyPr>
          <a:lstStyle/>
          <a:p>
            <a:r>
              <a:rPr lang="en-US" dirty="0" smtClean="0"/>
              <a:t>What is the official source for statutory &amp; Regulatory DOL Information?</a:t>
            </a:r>
            <a:endParaRPr lang="en-US" dirty="0"/>
          </a:p>
        </p:txBody>
      </p:sp>
      <p:sp>
        <p:nvSpPr>
          <p:cNvPr id="3" name="Content Placeholder 2"/>
          <p:cNvSpPr>
            <a:spLocks noGrp="1"/>
          </p:cNvSpPr>
          <p:nvPr>
            <p:ph sz="quarter" idx="13"/>
          </p:nvPr>
        </p:nvSpPr>
        <p:spPr>
          <a:xfrm>
            <a:off x="1616149" y="2541181"/>
            <a:ext cx="9824484" cy="2961260"/>
          </a:xfrm>
        </p:spPr>
        <p:txBody>
          <a:bodyPr>
            <a:normAutofit fontScale="92500"/>
          </a:bodyPr>
          <a:lstStyle/>
          <a:p>
            <a:pPr marL="514350" indent="-514350">
              <a:buFont typeface="+mj-lt"/>
              <a:buAutoNum type="alphaUcPeriod"/>
            </a:pPr>
            <a:r>
              <a:rPr lang="en-US" altLang="en-US" sz="3200" cap="none" dirty="0" smtClean="0">
                <a:latin typeface="Tempus Sans ITC" panose="04020404030D07020202" pitchFamily="82" charset="0"/>
                <a:ea typeface="ヒラギノ角ゴ Pro W3" charset="-128"/>
              </a:rPr>
              <a:t> 	Federal Register and the Code of Federal Regulations</a:t>
            </a:r>
          </a:p>
          <a:p>
            <a:pPr marL="514350" indent="-514350">
              <a:buFont typeface="+mj-lt"/>
              <a:buAutoNum type="alphaUcPeriod"/>
            </a:pPr>
            <a:r>
              <a:rPr lang="en-US" altLang="en-US" sz="3200" cap="none" dirty="0" smtClean="0">
                <a:latin typeface="Tempus Sans ITC" panose="04020404030D07020202" pitchFamily="82" charset="0"/>
                <a:ea typeface="ヒラギノ角ゴ Pro W3" charset="-128"/>
              </a:rPr>
              <a:t> 	United States Code</a:t>
            </a:r>
            <a:r>
              <a:rPr lang="en-US" altLang="en-US" sz="3000" cap="none" dirty="0" smtClean="0">
                <a:latin typeface="Tempus Sans ITC" panose="04020404030D07020202" pitchFamily="82" charset="0"/>
                <a:ea typeface="ヒラギノ角ゴ Pro W3" charset="-128"/>
              </a:rPr>
              <a:t> 	</a:t>
            </a:r>
          </a:p>
          <a:p>
            <a:pPr marL="514350" indent="-514350">
              <a:buFont typeface="+mj-lt"/>
              <a:buAutoNum type="alphaUcPeriod"/>
            </a:pPr>
            <a:r>
              <a:rPr lang="en-US" altLang="en-US" sz="3200" cap="none" dirty="0" smtClean="0">
                <a:latin typeface="Tempus Sans ITC" panose="04020404030D07020202" pitchFamily="82" charset="0"/>
                <a:ea typeface="ヒラギノ角ゴ Pro W3" charset="-128"/>
              </a:rPr>
              <a:t>    Neither A or B</a:t>
            </a:r>
          </a:p>
          <a:p>
            <a:pPr marL="514350" indent="-514350">
              <a:buFont typeface="+mj-lt"/>
              <a:buAutoNum type="alphaUcPeriod"/>
            </a:pPr>
            <a:r>
              <a:rPr lang="en-US" altLang="en-US" sz="3200" cap="none" dirty="0" smtClean="0">
                <a:latin typeface="Tempus Sans ITC" panose="04020404030D07020202" pitchFamily="82" charset="0"/>
                <a:ea typeface="ヒラギノ角ゴ Pro W3" charset="-128"/>
              </a:rPr>
              <a:t> 	Both A and B</a:t>
            </a:r>
            <a:endParaRPr lang="en-US" altLang="en-US" sz="32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3308791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fontScale="90000"/>
          </a:bodyPr>
          <a:lstStyle/>
          <a:p>
            <a:r>
              <a:rPr lang="en-US" dirty="0" smtClean="0"/>
              <a:t>What is the official source for statutory &amp; Regulatory DOL Information?</a:t>
            </a:r>
            <a:endParaRPr lang="en-US" dirty="0"/>
          </a:p>
        </p:txBody>
      </p:sp>
      <p:sp>
        <p:nvSpPr>
          <p:cNvPr id="3" name="Content Placeholder 2"/>
          <p:cNvSpPr>
            <a:spLocks noGrp="1"/>
          </p:cNvSpPr>
          <p:nvPr>
            <p:ph sz="quarter" idx="13"/>
          </p:nvPr>
        </p:nvSpPr>
        <p:spPr>
          <a:xfrm>
            <a:off x="1796902" y="2541181"/>
            <a:ext cx="9643731" cy="2961260"/>
          </a:xfrm>
        </p:spPr>
        <p:txBody>
          <a:bodyPr>
            <a:normAutofit/>
          </a:bodyPr>
          <a:lstStyle/>
          <a:p>
            <a:pPr marL="0" indent="0">
              <a:buNone/>
            </a:pPr>
            <a:r>
              <a:rPr lang="en-US" altLang="en-US" sz="6000" cap="none" dirty="0" smtClean="0">
                <a:solidFill>
                  <a:schemeClr val="accent1"/>
                </a:solidFill>
                <a:latin typeface="Tempus Sans ITC" panose="04020404030D07020202" pitchFamily="82" charset="0"/>
                <a:ea typeface="ヒラギノ角ゴ Pro W3" charset="-128"/>
              </a:rPr>
              <a:t>D. </a:t>
            </a:r>
            <a:r>
              <a:rPr lang="en-US" altLang="en-US" sz="6000" cap="none" dirty="0" smtClean="0">
                <a:latin typeface="Tempus Sans ITC" panose="04020404030D07020202" pitchFamily="82" charset="0"/>
                <a:ea typeface="ヒラギノ角ゴ Pro W3" charset="-128"/>
              </a:rPr>
              <a:t>Both A and B</a:t>
            </a:r>
          </a:p>
          <a:p>
            <a:pPr marL="0" indent="0">
              <a:buNone/>
            </a:pPr>
            <a:r>
              <a:rPr lang="en-US" altLang="en-US" sz="2800" cap="none" dirty="0" smtClean="0">
                <a:latin typeface="Tempus Sans ITC" panose="04020404030D07020202" pitchFamily="82" charset="0"/>
                <a:ea typeface="ヒラギノ角ゴ Pro W3" charset="-128"/>
              </a:rPr>
              <a:t>Federal Register and Code </a:t>
            </a:r>
            <a:r>
              <a:rPr lang="en-US" altLang="en-US" sz="2800" cap="none" dirty="0">
                <a:latin typeface="Tempus Sans ITC" panose="04020404030D07020202" pitchFamily="82" charset="0"/>
                <a:ea typeface="ヒラギノ角ゴ Pro W3" charset="-128"/>
              </a:rPr>
              <a:t>of Federal </a:t>
            </a:r>
            <a:r>
              <a:rPr lang="en-US" altLang="en-US" sz="2800" cap="none" dirty="0" smtClean="0">
                <a:latin typeface="Tempus Sans ITC" panose="04020404030D07020202" pitchFamily="82" charset="0"/>
                <a:ea typeface="ヒラギノ角ゴ Pro W3" charset="-128"/>
              </a:rPr>
              <a:t>Regulations, and the United States Code</a:t>
            </a:r>
            <a:endParaRPr lang="en-US" altLang="en-US" sz="2800" cap="none" dirty="0">
              <a:latin typeface="Tempus Sans ITC" panose="04020404030D07020202" pitchFamily="82" charset="0"/>
              <a:ea typeface="ヒラギノ角ゴ Pro W3" charset="-128"/>
            </a:endParaRPr>
          </a:p>
          <a:p>
            <a:pPr marL="0" indent="0">
              <a:buNone/>
            </a:pPr>
            <a:endParaRPr lang="en-US" altLang="en-US" sz="28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3936107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fontScale="90000"/>
          </a:bodyPr>
          <a:lstStyle/>
          <a:p>
            <a:r>
              <a:rPr lang="en-US" dirty="0" smtClean="0"/>
              <a:t>How many proposed versions of the </a:t>
            </a:r>
            <a:r>
              <a:rPr lang="en-US" dirty="0" err="1" smtClean="0"/>
              <a:t>flsa</a:t>
            </a:r>
            <a:r>
              <a:rPr lang="en-US" dirty="0" smtClean="0"/>
              <a:t> failed in congress before the FLSA was passed?</a:t>
            </a:r>
            <a:endParaRPr lang="en-US" dirty="0"/>
          </a:p>
        </p:txBody>
      </p:sp>
      <p:sp>
        <p:nvSpPr>
          <p:cNvPr id="3" name="Content Placeholder 2"/>
          <p:cNvSpPr>
            <a:spLocks noGrp="1"/>
          </p:cNvSpPr>
          <p:nvPr>
            <p:ph sz="quarter" idx="13"/>
          </p:nvPr>
        </p:nvSpPr>
        <p:spPr>
          <a:xfrm>
            <a:off x="3019647" y="2445488"/>
            <a:ext cx="8420986" cy="3056953"/>
          </a:xfrm>
        </p:spPr>
        <p:txBody>
          <a:bodyPr>
            <a:noAutofit/>
          </a:bodyPr>
          <a:lstStyle/>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4</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10</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11</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20</a:t>
            </a:r>
            <a:endParaRPr lang="en-US" altLang="en-US" sz="40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880381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fontScale="90000"/>
          </a:bodyPr>
          <a:lstStyle/>
          <a:p>
            <a:r>
              <a:rPr lang="en-US" dirty="0" smtClean="0"/>
              <a:t>How many proposed bills failed in congress before the FLSA was passed?</a:t>
            </a:r>
            <a:endParaRPr lang="en-US" dirty="0"/>
          </a:p>
        </p:txBody>
      </p:sp>
      <p:sp>
        <p:nvSpPr>
          <p:cNvPr id="3" name="Content Placeholder 2"/>
          <p:cNvSpPr>
            <a:spLocks noGrp="1"/>
          </p:cNvSpPr>
          <p:nvPr>
            <p:ph sz="quarter" idx="13"/>
          </p:nvPr>
        </p:nvSpPr>
        <p:spPr>
          <a:xfrm>
            <a:off x="2190307" y="2541181"/>
            <a:ext cx="9250326" cy="2961260"/>
          </a:xfrm>
        </p:spPr>
        <p:txBody>
          <a:bodyPr>
            <a:normAutofit/>
          </a:bodyPr>
          <a:lstStyle/>
          <a:p>
            <a:pPr marL="0" indent="0">
              <a:buNone/>
            </a:pPr>
            <a:r>
              <a:rPr lang="en-US" altLang="en-US" sz="8800" cap="none" dirty="0" smtClean="0">
                <a:solidFill>
                  <a:schemeClr val="accent1"/>
                </a:solidFill>
                <a:latin typeface="Tempus Sans ITC" panose="04020404030D07020202" pitchFamily="82" charset="0"/>
                <a:ea typeface="ヒラギノ角ゴ Pro W3" charset="-128"/>
              </a:rPr>
              <a:t>B. </a:t>
            </a:r>
            <a:r>
              <a:rPr lang="en-US" altLang="en-US" sz="8800" cap="none" dirty="0" smtClean="0">
                <a:latin typeface="Tempus Sans ITC" panose="04020404030D07020202" pitchFamily="82" charset="0"/>
                <a:ea typeface="ヒラギノ角ゴ Pro W3" charset="-128"/>
              </a:rPr>
              <a:t>10</a:t>
            </a:r>
            <a:endParaRPr lang="en-US" altLang="en-US" sz="88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985614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fontScale="90000"/>
          </a:bodyPr>
          <a:lstStyle/>
          <a:p>
            <a:r>
              <a:rPr lang="en-US" dirty="0" smtClean="0"/>
              <a:t>What year was the FLSA signed into law?</a:t>
            </a:r>
            <a:endParaRPr lang="en-US" dirty="0"/>
          </a:p>
        </p:txBody>
      </p:sp>
      <p:sp>
        <p:nvSpPr>
          <p:cNvPr id="3" name="Content Placeholder 2"/>
          <p:cNvSpPr>
            <a:spLocks noGrp="1"/>
          </p:cNvSpPr>
          <p:nvPr>
            <p:ph sz="quarter" idx="13"/>
          </p:nvPr>
        </p:nvSpPr>
        <p:spPr>
          <a:xfrm>
            <a:off x="2169042" y="2264735"/>
            <a:ext cx="9271591" cy="3237706"/>
          </a:xfrm>
        </p:spPr>
        <p:txBody>
          <a:bodyPr>
            <a:noAutofit/>
          </a:bodyPr>
          <a:lstStyle/>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1922</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1932</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1938</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1955</a:t>
            </a:r>
            <a:endParaRPr lang="en-US" altLang="en-US" sz="40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2269531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fontScale="90000"/>
          </a:bodyPr>
          <a:lstStyle/>
          <a:p>
            <a:r>
              <a:rPr lang="en-US" dirty="0" smtClean="0"/>
              <a:t>What year was the FLSA signed into law?</a:t>
            </a:r>
            <a:endParaRPr lang="en-US" dirty="0"/>
          </a:p>
        </p:txBody>
      </p:sp>
      <p:sp>
        <p:nvSpPr>
          <p:cNvPr id="3" name="Content Placeholder 2"/>
          <p:cNvSpPr>
            <a:spLocks noGrp="1"/>
          </p:cNvSpPr>
          <p:nvPr>
            <p:ph sz="quarter" idx="13"/>
          </p:nvPr>
        </p:nvSpPr>
        <p:spPr>
          <a:xfrm>
            <a:off x="2434856" y="2541181"/>
            <a:ext cx="9005777" cy="2961260"/>
          </a:xfrm>
        </p:spPr>
        <p:txBody>
          <a:bodyPr>
            <a:normAutofit/>
          </a:bodyPr>
          <a:lstStyle/>
          <a:p>
            <a:pPr marL="0" indent="0">
              <a:buNone/>
            </a:pPr>
            <a:r>
              <a:rPr lang="en-US" altLang="en-US" sz="7200" cap="none" dirty="0" smtClean="0">
                <a:solidFill>
                  <a:schemeClr val="accent1"/>
                </a:solidFill>
                <a:latin typeface="Tempus Sans ITC" panose="04020404030D07020202" pitchFamily="82" charset="0"/>
                <a:ea typeface="ヒラギノ角ゴ Pro W3" charset="-128"/>
              </a:rPr>
              <a:t>C. </a:t>
            </a:r>
            <a:r>
              <a:rPr lang="en-US" altLang="en-US" sz="7200" cap="none" dirty="0" smtClean="0">
                <a:latin typeface="Tempus Sans ITC" panose="04020404030D07020202" pitchFamily="82" charset="0"/>
                <a:ea typeface="ヒラギノ角ゴ Pro W3" charset="-128"/>
              </a:rPr>
              <a:t>1938</a:t>
            </a:r>
            <a:endParaRPr lang="en-US" altLang="en-US" sz="72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1679311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fontScale="90000"/>
          </a:bodyPr>
          <a:lstStyle/>
          <a:p>
            <a:r>
              <a:rPr lang="en-US" dirty="0" smtClean="0"/>
              <a:t>Which president signed the FLSA into law?</a:t>
            </a:r>
            <a:endParaRPr lang="en-US" dirty="0"/>
          </a:p>
        </p:txBody>
      </p:sp>
      <p:sp>
        <p:nvSpPr>
          <p:cNvPr id="3" name="Content Placeholder 2"/>
          <p:cNvSpPr>
            <a:spLocks noGrp="1"/>
          </p:cNvSpPr>
          <p:nvPr>
            <p:ph sz="quarter" idx="13"/>
          </p:nvPr>
        </p:nvSpPr>
        <p:spPr>
          <a:xfrm>
            <a:off x="2169042" y="2264735"/>
            <a:ext cx="9271591" cy="3237706"/>
          </a:xfrm>
        </p:spPr>
        <p:txBody>
          <a:bodyPr>
            <a:noAutofit/>
          </a:bodyPr>
          <a:lstStyle/>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Herbert Hoover</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Franklin D. Roosevelt</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Harry S. Truman</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Dwight D. Eisenhower</a:t>
            </a:r>
            <a:endParaRPr lang="en-US" altLang="en-US" sz="40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4212047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sz="quarter" idx="13"/>
          </p:nvPr>
        </p:nvSpPr>
        <p:spPr>
          <a:xfrm>
            <a:off x="685800" y="1636296"/>
            <a:ext cx="10394707" cy="3866146"/>
          </a:xfrm>
        </p:spPr>
        <p:txBody>
          <a:bodyPr>
            <a:normAutofit/>
          </a:bodyPr>
          <a:lstStyle/>
          <a:p>
            <a:pPr marL="0" indent="0" algn="ctr">
              <a:buNone/>
            </a:pPr>
            <a:r>
              <a:rPr lang="en-US" altLang="en-US" sz="2800" cap="none" dirty="0" smtClean="0">
                <a:latin typeface="Tempus Sans ITC" panose="04020404030D07020202" pitchFamily="82" charset="0"/>
                <a:ea typeface="ヒラギノ角ゴ Pro W3" charset="-128"/>
              </a:rPr>
              <a:t>The Department of Labor is providing this presentation as a public service. This resource provides general information and does not carry the force of law or legal opinion. The </a:t>
            </a:r>
            <a:r>
              <a:rPr lang="en-US" altLang="en-US" sz="2800" i="1" cap="none" dirty="0" smtClean="0">
                <a:latin typeface="Tempus Sans ITC" panose="04020404030D07020202" pitchFamily="82" charset="0"/>
                <a:ea typeface="ヒラギノ角ゴ Pro W3" charset="-128"/>
              </a:rPr>
              <a:t>United States Code Federal Register </a:t>
            </a:r>
            <a:r>
              <a:rPr lang="en-US" altLang="en-US" sz="2800" cap="none" dirty="0" smtClean="0">
                <a:latin typeface="Tempus Sans ITC" panose="04020404030D07020202" pitchFamily="82" charset="0"/>
                <a:ea typeface="ヒラギノ角ゴ Pro W3" charset="-128"/>
              </a:rPr>
              <a:t>and the </a:t>
            </a:r>
            <a:r>
              <a:rPr lang="en-US" altLang="en-US" sz="2800" i="1" cap="none" dirty="0" smtClean="0">
                <a:latin typeface="Tempus Sans ITC" panose="04020404030D07020202" pitchFamily="82" charset="0"/>
                <a:ea typeface="ヒラギノ角ゴ Pro W3" charset="-128"/>
              </a:rPr>
              <a:t>Code of Federal Regulations </a:t>
            </a:r>
            <a:r>
              <a:rPr lang="en-US" altLang="en-US" sz="2800" cap="none" dirty="0" smtClean="0">
                <a:latin typeface="Tempus Sans ITC" panose="04020404030D07020202" pitchFamily="82" charset="0"/>
                <a:ea typeface="ヒラギノ角ゴ Pro W3" charset="-128"/>
              </a:rPr>
              <a:t>remain the official sources for statutory and regulatory information from the Department of Labor.</a:t>
            </a:r>
            <a:endParaRPr lang="en-US" altLang="en-US" sz="28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2458989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fontScale="90000"/>
          </a:bodyPr>
          <a:lstStyle/>
          <a:p>
            <a:r>
              <a:rPr lang="en-US" dirty="0" smtClean="0"/>
              <a:t>Which president signed the FLSA into law?</a:t>
            </a:r>
            <a:endParaRPr lang="en-US" dirty="0"/>
          </a:p>
        </p:txBody>
      </p:sp>
      <p:sp>
        <p:nvSpPr>
          <p:cNvPr id="3" name="Content Placeholder 2"/>
          <p:cNvSpPr>
            <a:spLocks noGrp="1"/>
          </p:cNvSpPr>
          <p:nvPr>
            <p:ph sz="quarter" idx="13"/>
          </p:nvPr>
        </p:nvSpPr>
        <p:spPr>
          <a:xfrm>
            <a:off x="1584252" y="2264735"/>
            <a:ext cx="9856382" cy="3237706"/>
          </a:xfrm>
        </p:spPr>
        <p:txBody>
          <a:bodyPr>
            <a:noAutofit/>
          </a:bodyPr>
          <a:lstStyle/>
          <a:p>
            <a:pPr marL="0" indent="0">
              <a:buNone/>
            </a:pPr>
            <a:r>
              <a:rPr lang="en-US" altLang="en-US" sz="6600" cap="none" dirty="0" smtClean="0">
                <a:solidFill>
                  <a:schemeClr val="accent1"/>
                </a:solidFill>
                <a:latin typeface="Tempus Sans ITC" panose="04020404030D07020202" pitchFamily="82" charset="0"/>
                <a:ea typeface="ヒラギノ角ゴ Pro W3" charset="-128"/>
              </a:rPr>
              <a:t>B. </a:t>
            </a:r>
            <a:r>
              <a:rPr lang="en-US" altLang="en-US" sz="6600" cap="none" dirty="0" smtClean="0">
                <a:latin typeface="Tempus Sans ITC" panose="04020404030D07020202" pitchFamily="82" charset="0"/>
                <a:ea typeface="ヒラギノ角ゴ Pro W3" charset="-128"/>
              </a:rPr>
              <a:t>Franklin D. Roosevelt</a:t>
            </a:r>
            <a:endParaRPr lang="en-US" altLang="en-US" sz="66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2568971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fontScale="90000"/>
          </a:bodyPr>
          <a:lstStyle/>
          <a:p>
            <a:r>
              <a:rPr lang="en-US" dirty="0" smtClean="0"/>
              <a:t>How much was the first minimum wage?</a:t>
            </a:r>
            <a:endParaRPr lang="en-US" dirty="0"/>
          </a:p>
        </p:txBody>
      </p:sp>
      <p:sp>
        <p:nvSpPr>
          <p:cNvPr id="3" name="Content Placeholder 2"/>
          <p:cNvSpPr>
            <a:spLocks noGrp="1"/>
          </p:cNvSpPr>
          <p:nvPr>
            <p:ph sz="quarter" idx="13"/>
          </p:nvPr>
        </p:nvSpPr>
        <p:spPr>
          <a:xfrm>
            <a:off x="2169042" y="2264735"/>
            <a:ext cx="9271591" cy="3237706"/>
          </a:xfrm>
        </p:spPr>
        <p:txBody>
          <a:bodyPr>
            <a:noAutofit/>
          </a:bodyPr>
          <a:lstStyle/>
          <a:p>
            <a:pPr marL="514350" indent="-514350">
              <a:buFont typeface="+mj-lt"/>
              <a:buAutoNum type="alphaUcPeriod"/>
            </a:pPr>
            <a:r>
              <a:rPr lang="en-US" altLang="en-US" sz="4000" cap="none" dirty="0">
                <a:latin typeface="Tempus Sans ITC" panose="04020404030D07020202" pitchFamily="82" charset="0"/>
                <a:ea typeface="ヒラギノ角ゴ Pro W3" charset="-128"/>
              </a:rPr>
              <a:t> </a:t>
            </a:r>
            <a:r>
              <a:rPr lang="en-US" altLang="en-US" sz="4000" cap="none" dirty="0" smtClean="0">
                <a:latin typeface="Tempus Sans ITC" panose="04020404030D07020202" pitchFamily="82" charset="0"/>
                <a:ea typeface="ヒラギノ角ゴ Pro W3" charset="-128"/>
              </a:rPr>
              <a:t>10¢</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25¢</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40¢</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75¢</a:t>
            </a:r>
            <a:endParaRPr lang="en-US" altLang="en-US" sz="40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3792933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fontScale="90000"/>
          </a:bodyPr>
          <a:lstStyle/>
          <a:p>
            <a:r>
              <a:rPr lang="en-US" dirty="0" smtClean="0"/>
              <a:t>How much was the first minimum wage?</a:t>
            </a:r>
            <a:endParaRPr lang="en-US" dirty="0"/>
          </a:p>
        </p:txBody>
      </p:sp>
      <p:sp>
        <p:nvSpPr>
          <p:cNvPr id="3" name="Content Placeholder 2"/>
          <p:cNvSpPr>
            <a:spLocks noGrp="1"/>
          </p:cNvSpPr>
          <p:nvPr>
            <p:ph sz="quarter" idx="13"/>
          </p:nvPr>
        </p:nvSpPr>
        <p:spPr>
          <a:xfrm>
            <a:off x="2169042" y="2264735"/>
            <a:ext cx="9271591" cy="3237706"/>
          </a:xfrm>
        </p:spPr>
        <p:txBody>
          <a:bodyPr>
            <a:noAutofit/>
          </a:bodyPr>
          <a:lstStyle/>
          <a:p>
            <a:pPr marL="0" indent="0">
              <a:buNone/>
            </a:pPr>
            <a:r>
              <a:rPr lang="en-US" altLang="en-US" sz="8000" cap="none" dirty="0" smtClean="0">
                <a:solidFill>
                  <a:schemeClr val="accent1"/>
                </a:solidFill>
                <a:latin typeface="Tempus Sans ITC" panose="04020404030D07020202" pitchFamily="82" charset="0"/>
                <a:ea typeface="ヒラギノ角ゴ Pro W3" charset="-128"/>
              </a:rPr>
              <a:t>B. </a:t>
            </a:r>
            <a:r>
              <a:rPr lang="en-US" altLang="en-US" sz="8000" cap="none" dirty="0" smtClean="0">
                <a:latin typeface="Tempus Sans ITC" panose="04020404030D07020202" pitchFamily="82" charset="0"/>
                <a:ea typeface="ヒラギノ角ゴ Pro W3" charset="-128"/>
              </a:rPr>
              <a:t>25¢</a:t>
            </a:r>
            <a:endParaRPr lang="en-US" altLang="en-US" sz="80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563286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fontScale="90000"/>
          </a:bodyPr>
          <a:lstStyle/>
          <a:p>
            <a:r>
              <a:rPr lang="en-US" dirty="0" smtClean="0"/>
              <a:t>How much is the current minimum wage?</a:t>
            </a:r>
            <a:endParaRPr lang="en-US" dirty="0"/>
          </a:p>
        </p:txBody>
      </p:sp>
      <p:sp>
        <p:nvSpPr>
          <p:cNvPr id="3" name="Content Placeholder 2"/>
          <p:cNvSpPr>
            <a:spLocks noGrp="1"/>
          </p:cNvSpPr>
          <p:nvPr>
            <p:ph sz="quarter" idx="13"/>
          </p:nvPr>
        </p:nvSpPr>
        <p:spPr>
          <a:xfrm>
            <a:off x="2169042" y="2264735"/>
            <a:ext cx="9271591" cy="3237706"/>
          </a:xfrm>
        </p:spPr>
        <p:txBody>
          <a:bodyPr>
            <a:noAutofit/>
          </a:bodyPr>
          <a:lstStyle/>
          <a:p>
            <a:pPr marL="514350" indent="-514350">
              <a:buFont typeface="+mj-lt"/>
              <a:buAutoNum type="alphaUcPeriod"/>
            </a:pPr>
            <a:r>
              <a:rPr lang="en-US" altLang="en-US" sz="4000" cap="none" dirty="0">
                <a:latin typeface="Tempus Sans ITC" panose="04020404030D07020202" pitchFamily="82" charset="0"/>
                <a:ea typeface="ヒラギノ角ゴ Pro W3" charset="-128"/>
              </a:rPr>
              <a:t> </a:t>
            </a:r>
            <a:r>
              <a:rPr lang="en-US" altLang="en-US" sz="4000" cap="none" dirty="0" smtClean="0">
                <a:latin typeface="Tempus Sans ITC" panose="04020404030D07020202" pitchFamily="82" charset="0"/>
                <a:ea typeface="ヒラギノ角ゴ Pro W3" charset="-128"/>
              </a:rPr>
              <a:t>$1.25</a:t>
            </a:r>
          </a:p>
          <a:p>
            <a:pPr marL="514350" indent="-514350">
              <a:buFont typeface="+mj-lt"/>
              <a:buAutoNum type="alphaUcPeriod"/>
            </a:pPr>
            <a:r>
              <a:rPr lang="en-US" altLang="en-US" sz="4000" cap="none" dirty="0">
                <a:latin typeface="Tempus Sans ITC" panose="04020404030D07020202" pitchFamily="82" charset="0"/>
                <a:ea typeface="ヒラギノ角ゴ Pro W3" charset="-128"/>
              </a:rPr>
              <a:t> </a:t>
            </a:r>
            <a:r>
              <a:rPr lang="en-US" altLang="en-US" sz="4000" cap="none" dirty="0" smtClean="0">
                <a:latin typeface="Tempus Sans ITC" panose="04020404030D07020202" pitchFamily="82" charset="0"/>
                <a:ea typeface="ヒラギノ角ゴ Pro W3" charset="-128"/>
              </a:rPr>
              <a:t>	$2.13</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$4.25</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$7.25</a:t>
            </a:r>
            <a:endParaRPr lang="en-US" altLang="en-US" sz="40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46035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fontScale="90000"/>
          </a:bodyPr>
          <a:lstStyle/>
          <a:p>
            <a:r>
              <a:rPr lang="en-US" dirty="0" smtClean="0"/>
              <a:t>How much is the current minimum wage?</a:t>
            </a:r>
            <a:endParaRPr lang="en-US" dirty="0"/>
          </a:p>
        </p:txBody>
      </p:sp>
      <p:sp>
        <p:nvSpPr>
          <p:cNvPr id="3" name="Content Placeholder 2"/>
          <p:cNvSpPr>
            <a:spLocks noGrp="1"/>
          </p:cNvSpPr>
          <p:nvPr>
            <p:ph sz="quarter" idx="13"/>
          </p:nvPr>
        </p:nvSpPr>
        <p:spPr>
          <a:xfrm>
            <a:off x="2169042" y="2264735"/>
            <a:ext cx="9271591" cy="3237706"/>
          </a:xfrm>
        </p:spPr>
        <p:txBody>
          <a:bodyPr>
            <a:noAutofit/>
          </a:bodyPr>
          <a:lstStyle/>
          <a:p>
            <a:pPr marL="0" indent="0">
              <a:buNone/>
            </a:pPr>
            <a:r>
              <a:rPr lang="en-US" altLang="en-US" sz="7200" cap="none" dirty="0" smtClean="0">
                <a:solidFill>
                  <a:schemeClr val="accent1"/>
                </a:solidFill>
                <a:latin typeface="Tempus Sans ITC" panose="04020404030D07020202" pitchFamily="82" charset="0"/>
                <a:ea typeface="ヒラギノ角ゴ Pro W3" charset="-128"/>
              </a:rPr>
              <a:t>D. </a:t>
            </a:r>
            <a:r>
              <a:rPr lang="en-US" altLang="en-US" sz="7200" cap="none" dirty="0" smtClean="0">
                <a:latin typeface="Tempus Sans ITC" panose="04020404030D07020202" pitchFamily="82" charset="0"/>
                <a:ea typeface="ヒラギノ角ゴ Pro W3" charset="-128"/>
              </a:rPr>
              <a:t>$7.25</a:t>
            </a:r>
            <a:endParaRPr lang="en-US" altLang="en-US" sz="72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1442257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fontScale="90000"/>
          </a:bodyPr>
          <a:lstStyle/>
          <a:p>
            <a:r>
              <a:rPr lang="en-US" dirty="0" smtClean="0"/>
              <a:t>What is the minimum wage for a tipped employee?</a:t>
            </a:r>
            <a:endParaRPr lang="en-US" dirty="0"/>
          </a:p>
        </p:txBody>
      </p:sp>
      <p:sp>
        <p:nvSpPr>
          <p:cNvPr id="3" name="Content Placeholder 2"/>
          <p:cNvSpPr>
            <a:spLocks noGrp="1"/>
          </p:cNvSpPr>
          <p:nvPr>
            <p:ph sz="quarter" idx="13"/>
          </p:nvPr>
        </p:nvSpPr>
        <p:spPr>
          <a:xfrm>
            <a:off x="2169042" y="2264735"/>
            <a:ext cx="9271591" cy="3237706"/>
          </a:xfrm>
        </p:spPr>
        <p:txBody>
          <a:bodyPr>
            <a:noAutofit/>
          </a:bodyPr>
          <a:lstStyle/>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$2.13 wage + tips = $7.25/hour</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$4.40 wage + tips = $7.25/hour</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$2.13/hour wage</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$7.25/hour wage</a:t>
            </a:r>
            <a:endParaRPr lang="en-US" altLang="en-US" sz="40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2963475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fontScale="90000"/>
          </a:bodyPr>
          <a:lstStyle/>
          <a:p>
            <a:r>
              <a:rPr lang="en-US" dirty="0" smtClean="0"/>
              <a:t>What is the minimum wage for a tipped employee?</a:t>
            </a:r>
            <a:endParaRPr lang="en-US" dirty="0"/>
          </a:p>
        </p:txBody>
      </p:sp>
      <p:sp>
        <p:nvSpPr>
          <p:cNvPr id="3" name="Content Placeholder 2"/>
          <p:cNvSpPr>
            <a:spLocks noGrp="1"/>
          </p:cNvSpPr>
          <p:nvPr>
            <p:ph sz="quarter" idx="13"/>
          </p:nvPr>
        </p:nvSpPr>
        <p:spPr>
          <a:xfrm>
            <a:off x="1456660" y="2264735"/>
            <a:ext cx="9983973" cy="3237706"/>
          </a:xfrm>
        </p:spPr>
        <p:txBody>
          <a:bodyPr>
            <a:noAutofit/>
          </a:bodyPr>
          <a:lstStyle/>
          <a:p>
            <a:pPr marL="0" indent="0">
              <a:buNone/>
            </a:pPr>
            <a:r>
              <a:rPr lang="en-US" altLang="en-US" sz="5400" cap="none" dirty="0" smtClean="0">
                <a:solidFill>
                  <a:schemeClr val="accent1"/>
                </a:solidFill>
                <a:latin typeface="Tempus Sans ITC" panose="04020404030D07020202" pitchFamily="82" charset="0"/>
                <a:ea typeface="ヒラギノ角ゴ Pro W3" charset="-128"/>
              </a:rPr>
              <a:t>A. </a:t>
            </a:r>
            <a:r>
              <a:rPr lang="en-US" altLang="en-US" sz="5400" cap="none" dirty="0" smtClean="0">
                <a:latin typeface="Tempus Sans ITC" panose="04020404030D07020202" pitchFamily="82" charset="0"/>
                <a:ea typeface="ヒラギノ角ゴ Pro W3" charset="-128"/>
              </a:rPr>
              <a:t>$2.13 wage + tips = $7.25/hour</a:t>
            </a:r>
          </a:p>
        </p:txBody>
      </p:sp>
    </p:spTree>
    <p:extLst>
      <p:ext uri="{BB962C8B-B14F-4D97-AF65-F5344CB8AC3E}">
        <p14:creationId xmlns:p14="http://schemas.microsoft.com/office/powerpoint/2010/main" val="4030040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a:bodyPr>
          <a:lstStyle/>
          <a:p>
            <a:r>
              <a:rPr lang="en-US" dirty="0" smtClean="0"/>
              <a:t>Which does the flsa require?</a:t>
            </a:r>
            <a:endParaRPr lang="en-US" dirty="0"/>
          </a:p>
        </p:txBody>
      </p:sp>
      <p:sp>
        <p:nvSpPr>
          <p:cNvPr id="3" name="Content Placeholder 2"/>
          <p:cNvSpPr>
            <a:spLocks noGrp="1"/>
          </p:cNvSpPr>
          <p:nvPr>
            <p:ph sz="quarter" idx="13"/>
          </p:nvPr>
        </p:nvSpPr>
        <p:spPr>
          <a:xfrm>
            <a:off x="1594884" y="1935126"/>
            <a:ext cx="9845749" cy="3567315"/>
          </a:xfrm>
        </p:spPr>
        <p:txBody>
          <a:bodyPr>
            <a:noAutofit/>
          </a:bodyPr>
          <a:lstStyle/>
          <a:p>
            <a:pPr marL="514350" indent="-514350">
              <a:buFont typeface="+mj-lt"/>
              <a:buAutoNum type="alphaUcPeriod"/>
            </a:pPr>
            <a:r>
              <a:rPr lang="en-US" altLang="en-US" sz="4000" cap="none" dirty="0">
                <a:latin typeface="Tempus Sans ITC" panose="04020404030D07020202" pitchFamily="82" charset="0"/>
                <a:ea typeface="ヒラギノ角ゴ Pro W3" charset="-128"/>
              </a:rPr>
              <a:t> </a:t>
            </a:r>
            <a:r>
              <a:rPr lang="en-US" altLang="en-US" sz="4000" cap="none" dirty="0" smtClean="0">
                <a:latin typeface="Tempus Sans ITC" panose="04020404030D07020202" pitchFamily="82" charset="0"/>
                <a:ea typeface="ヒラギノ角ゴ Pro W3" charset="-128"/>
              </a:rPr>
              <a:t>Paid training/meeting time</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30 minute lunch break</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Extra pay for working on holidays</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Yearly pay raises</a:t>
            </a:r>
            <a:endParaRPr lang="en-US" altLang="en-US" sz="40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503359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a:bodyPr>
          <a:lstStyle/>
          <a:p>
            <a:r>
              <a:rPr lang="en-US" dirty="0" smtClean="0"/>
              <a:t>Which does the flsa require?</a:t>
            </a:r>
            <a:endParaRPr lang="en-US" dirty="0"/>
          </a:p>
        </p:txBody>
      </p:sp>
      <p:sp>
        <p:nvSpPr>
          <p:cNvPr id="3" name="Content Placeholder 2"/>
          <p:cNvSpPr>
            <a:spLocks noGrp="1"/>
          </p:cNvSpPr>
          <p:nvPr>
            <p:ph sz="quarter" idx="13"/>
          </p:nvPr>
        </p:nvSpPr>
        <p:spPr>
          <a:xfrm>
            <a:off x="1594884" y="1935126"/>
            <a:ext cx="9845749" cy="3567315"/>
          </a:xfrm>
        </p:spPr>
        <p:txBody>
          <a:bodyPr>
            <a:noAutofit/>
          </a:bodyPr>
          <a:lstStyle/>
          <a:p>
            <a:pPr marL="0" indent="0">
              <a:buNone/>
            </a:pPr>
            <a:r>
              <a:rPr lang="en-US" altLang="en-US" sz="5400" cap="none" dirty="0" smtClean="0">
                <a:solidFill>
                  <a:schemeClr val="accent1"/>
                </a:solidFill>
                <a:latin typeface="Tempus Sans ITC" panose="04020404030D07020202" pitchFamily="82" charset="0"/>
                <a:ea typeface="ヒラギノ角ゴ Pro W3" charset="-128"/>
              </a:rPr>
              <a:t>A. </a:t>
            </a:r>
            <a:r>
              <a:rPr lang="en-US" altLang="en-US" sz="5400" cap="none" dirty="0" smtClean="0">
                <a:latin typeface="Tempus Sans ITC" panose="04020404030D07020202" pitchFamily="82" charset="0"/>
                <a:ea typeface="ヒラギノ角ゴ Pro W3" charset="-128"/>
              </a:rPr>
              <a:t>Paid training/meeting time</a:t>
            </a:r>
          </a:p>
        </p:txBody>
      </p:sp>
    </p:spTree>
    <p:extLst>
      <p:ext uri="{BB962C8B-B14F-4D97-AF65-F5344CB8AC3E}">
        <p14:creationId xmlns:p14="http://schemas.microsoft.com/office/powerpoint/2010/main" val="959788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a:bodyPr>
          <a:lstStyle/>
          <a:p>
            <a:r>
              <a:rPr lang="en-US" dirty="0" smtClean="0"/>
              <a:t>When is an employee due overtime?</a:t>
            </a:r>
            <a:endParaRPr lang="en-US" dirty="0"/>
          </a:p>
        </p:txBody>
      </p:sp>
      <p:sp>
        <p:nvSpPr>
          <p:cNvPr id="3" name="Content Placeholder 2"/>
          <p:cNvSpPr>
            <a:spLocks noGrp="1"/>
          </p:cNvSpPr>
          <p:nvPr>
            <p:ph sz="quarter" idx="13"/>
          </p:nvPr>
        </p:nvSpPr>
        <p:spPr>
          <a:xfrm>
            <a:off x="2169042" y="2083981"/>
            <a:ext cx="9271591" cy="3418460"/>
          </a:xfrm>
        </p:spPr>
        <p:txBody>
          <a:bodyPr>
            <a:noAutofit/>
          </a:bodyPr>
          <a:lstStyle/>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After working 8 hours/day</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After working 80 hours/pay period</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After working 40 hours/week</a:t>
            </a:r>
          </a:p>
          <a:p>
            <a:pPr marL="514350" indent="-514350">
              <a:buFont typeface="+mj-lt"/>
              <a:buAutoNum type="alphaUcPeriod"/>
            </a:pPr>
            <a:r>
              <a:rPr lang="en-US" altLang="en-US" sz="4000" cap="none" dirty="0" smtClean="0">
                <a:latin typeface="Tempus Sans ITC" panose="04020404030D07020202" pitchFamily="82" charset="0"/>
                <a:ea typeface="ヒラギノ角ゴ Pro W3" charset="-128"/>
              </a:rPr>
              <a:t> 	After working 44 hours/week</a:t>
            </a:r>
            <a:endParaRPr lang="en-US" altLang="en-US" sz="40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945815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6660" y="685800"/>
            <a:ext cx="6345302" cy="2023252"/>
          </a:xfrm>
        </p:spPr>
        <p:txBody>
          <a:bodyPr anchor="t"/>
          <a:lstStyle/>
          <a:p>
            <a:pPr algn="l"/>
            <a:r>
              <a:rPr lang="en-US" sz="5400" dirty="0" smtClean="0"/>
              <a:t>Mission: compliance</a:t>
            </a:r>
            <a:endParaRPr lang="en-US" sz="5400" dirty="0"/>
          </a:p>
        </p:txBody>
      </p:sp>
      <p:sp>
        <p:nvSpPr>
          <p:cNvPr id="3" name="Content Placeholder 2"/>
          <p:cNvSpPr>
            <a:spLocks noGrp="1"/>
          </p:cNvSpPr>
          <p:nvPr>
            <p:ph sz="quarter" idx="4294967295"/>
          </p:nvPr>
        </p:nvSpPr>
        <p:spPr>
          <a:xfrm>
            <a:off x="5406660" y="1913859"/>
            <a:ext cx="6345302" cy="2668773"/>
          </a:xfrm>
        </p:spPr>
        <p:txBody>
          <a:bodyPr>
            <a:noAutofit/>
          </a:bodyPr>
          <a:lstStyle/>
          <a:p>
            <a:pPr marL="0" indent="0" algn="ctr">
              <a:buNone/>
            </a:pPr>
            <a:r>
              <a:rPr lang="en-US" altLang="en-US" sz="4000" cap="none" dirty="0">
                <a:latin typeface="Tempus Sans ITC" panose="04020404030D07020202" pitchFamily="82" charset="0"/>
                <a:ea typeface="ヒラギノ角ゴ Pro W3" charset="-128"/>
              </a:rPr>
              <a:t>To promote and achieve compliance with labor standards to protect and enhance the welfare of the nation’s workforce.</a:t>
            </a:r>
          </a:p>
        </p:txBody>
      </p:sp>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62" y="53165"/>
            <a:ext cx="4986670" cy="6648813"/>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3065925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249326"/>
          </a:xfrm>
        </p:spPr>
        <p:txBody>
          <a:bodyPr>
            <a:normAutofit/>
          </a:bodyPr>
          <a:lstStyle/>
          <a:p>
            <a:r>
              <a:rPr lang="en-US" dirty="0" smtClean="0"/>
              <a:t>When is an employee due overtime?</a:t>
            </a:r>
            <a:endParaRPr lang="en-US" dirty="0"/>
          </a:p>
        </p:txBody>
      </p:sp>
      <p:sp>
        <p:nvSpPr>
          <p:cNvPr id="3" name="Content Placeholder 2"/>
          <p:cNvSpPr>
            <a:spLocks noGrp="1"/>
          </p:cNvSpPr>
          <p:nvPr>
            <p:ph sz="quarter" idx="13"/>
          </p:nvPr>
        </p:nvSpPr>
        <p:spPr>
          <a:xfrm>
            <a:off x="2169042" y="2083981"/>
            <a:ext cx="9271591" cy="3418460"/>
          </a:xfrm>
        </p:spPr>
        <p:txBody>
          <a:bodyPr>
            <a:noAutofit/>
          </a:bodyPr>
          <a:lstStyle/>
          <a:p>
            <a:pPr marL="0" indent="0">
              <a:buNone/>
            </a:pPr>
            <a:r>
              <a:rPr lang="en-US" altLang="en-US" sz="4800" cap="none" dirty="0" smtClean="0">
                <a:solidFill>
                  <a:schemeClr val="accent1"/>
                </a:solidFill>
                <a:latin typeface="Tempus Sans ITC" panose="04020404030D07020202" pitchFamily="82" charset="0"/>
                <a:ea typeface="ヒラギノ角ゴ Pro W3" charset="-128"/>
              </a:rPr>
              <a:t>C. </a:t>
            </a:r>
            <a:r>
              <a:rPr lang="en-US" altLang="en-US" sz="4800" cap="none" dirty="0" smtClean="0">
                <a:latin typeface="Tempus Sans ITC" panose="04020404030D07020202" pitchFamily="82" charset="0"/>
                <a:ea typeface="ヒラギノ角ゴ Pro W3" charset="-128"/>
              </a:rPr>
              <a:t>After working 40 hours/week</a:t>
            </a:r>
          </a:p>
        </p:txBody>
      </p:sp>
    </p:spTree>
    <p:extLst>
      <p:ext uri="{BB962C8B-B14F-4D97-AF65-F5344CB8AC3E}">
        <p14:creationId xmlns:p14="http://schemas.microsoft.com/office/powerpoint/2010/main" val="4116133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Knowledge check</a:t>
            </a:r>
            <a:endParaRPr lang="en-US" dirty="0"/>
          </a:p>
        </p:txBody>
      </p:sp>
      <p:sp>
        <p:nvSpPr>
          <p:cNvPr id="3" name="Subtitle 2"/>
          <p:cNvSpPr>
            <a:spLocks noGrp="1"/>
          </p:cNvSpPr>
          <p:nvPr>
            <p:ph type="subTitle" idx="1"/>
          </p:nvPr>
        </p:nvSpPr>
        <p:spPr/>
        <p:txBody>
          <a:bodyPr/>
          <a:lstStyle/>
          <a:p>
            <a:r>
              <a:rPr lang="en-US" sz="5400" b="1" cap="none" dirty="0">
                <a:solidFill>
                  <a:schemeClr val="tx1"/>
                </a:solidFill>
              </a:rPr>
              <a:t>How did you do?</a:t>
            </a:r>
          </a:p>
        </p:txBody>
      </p:sp>
    </p:spTree>
    <p:extLst>
      <p:ext uri="{BB962C8B-B14F-4D97-AF65-F5344CB8AC3E}">
        <p14:creationId xmlns:p14="http://schemas.microsoft.com/office/powerpoint/2010/main" val="1044526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28870" y="677381"/>
            <a:ext cx="10317904" cy="2766528"/>
          </a:xfrm>
        </p:spPr>
        <p:txBody>
          <a:bodyPr>
            <a:normAutofit/>
          </a:bodyPr>
          <a:lstStyle/>
          <a:p>
            <a:r>
              <a:rPr lang="en-US" sz="7200" dirty="0" smtClean="0">
                <a:effectLst>
                  <a:outerShdw blurRad="38100" dist="38100" dir="2700000" algn="tl">
                    <a:srgbClr val="000000">
                      <a:alpha val="43137"/>
                    </a:srgbClr>
                  </a:outerShdw>
                </a:effectLst>
              </a:rPr>
              <a:t>Fair labor standards act</a:t>
            </a:r>
            <a:endParaRPr lang="en-US" sz="72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sz="5400" b="1" cap="none" dirty="0" smtClean="0">
                <a:solidFill>
                  <a:schemeClr val="tx1"/>
                </a:solidFill>
              </a:rPr>
              <a:t>Youth Employment</a:t>
            </a:r>
            <a:endParaRPr lang="en-US" sz="5400" b="1" cap="none" dirty="0">
              <a:solidFill>
                <a:schemeClr val="tx1"/>
              </a:solidFill>
            </a:endParaRPr>
          </a:p>
        </p:txBody>
      </p:sp>
      <p:sp>
        <p:nvSpPr>
          <p:cNvPr id="4" name="Content Placeholder 2"/>
          <p:cNvSpPr txBox="1">
            <a:spLocks/>
          </p:cNvSpPr>
          <p:nvPr/>
        </p:nvSpPr>
        <p:spPr>
          <a:xfrm rot="21396698">
            <a:off x="4391687" y="4809273"/>
            <a:ext cx="7164079" cy="2036571"/>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en-US" cap="none" dirty="0" smtClean="0">
                <a:solidFill>
                  <a:schemeClr val="bg1"/>
                </a:solidFill>
                <a:latin typeface="Tempus Sans ITC" panose="04020404030D07020202" pitchFamily="82" charset="0"/>
              </a:rPr>
              <a:t>Presented by </a:t>
            </a:r>
          </a:p>
          <a:p>
            <a:pPr marL="0" indent="0" algn="ctr">
              <a:buNone/>
            </a:pPr>
            <a:r>
              <a:rPr lang="en-US" cap="none" dirty="0" smtClean="0">
                <a:solidFill>
                  <a:schemeClr val="bg1"/>
                </a:solidFill>
                <a:latin typeface="Tempus Sans ITC" panose="04020404030D07020202" pitchFamily="82" charset="0"/>
              </a:rPr>
              <a:t>US Department of Labor • Wage and Hour Division</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09549">
            <a:off x="5056327" y="321532"/>
            <a:ext cx="3476575" cy="1875244"/>
          </a:xfrm>
          <a:prstGeom prst="rect">
            <a:avLst/>
          </a:prstGeom>
        </p:spPr>
      </p:pic>
    </p:spTree>
    <p:extLst>
      <p:ext uri="{BB962C8B-B14F-4D97-AF65-F5344CB8AC3E}">
        <p14:creationId xmlns:p14="http://schemas.microsoft.com/office/powerpoint/2010/main" val="3570909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child labor rules: Purpose</a:t>
            </a:r>
            <a:endParaRPr lang="en-US" dirty="0"/>
          </a:p>
        </p:txBody>
      </p:sp>
      <p:sp>
        <p:nvSpPr>
          <p:cNvPr id="3" name="Content Placeholder 2"/>
          <p:cNvSpPr>
            <a:spLocks noGrp="1"/>
          </p:cNvSpPr>
          <p:nvPr>
            <p:ph sz="quarter" idx="13"/>
          </p:nvPr>
        </p:nvSpPr>
        <p:spPr>
          <a:xfrm>
            <a:off x="685800" y="1711842"/>
            <a:ext cx="10754833" cy="3790599"/>
          </a:xfrm>
        </p:spPr>
        <p:txBody>
          <a:bodyPr>
            <a:normAutofit/>
          </a:bodyPr>
          <a:lstStyle/>
          <a:p>
            <a:r>
              <a:rPr lang="en-US" altLang="en-US" sz="2800" cap="none" dirty="0" smtClean="0">
                <a:latin typeface="Tempus Sans ITC" panose="04020404030D07020202" pitchFamily="82" charset="0"/>
                <a:ea typeface="ヒラギノ角ゴ Pro W3" charset="-128"/>
              </a:rPr>
              <a:t>Ensure </a:t>
            </a:r>
            <a:r>
              <a:rPr lang="en-US" altLang="en-US" sz="2800" cap="none" dirty="0">
                <a:latin typeface="Tempus Sans ITC" panose="04020404030D07020202" pitchFamily="82" charset="0"/>
                <a:ea typeface="ヒラギノ角ゴ Pro W3" charset="-128"/>
              </a:rPr>
              <a:t>that when young people work, the work is safe and does not jeopardize their health, </a:t>
            </a:r>
            <a:r>
              <a:rPr lang="en-US" altLang="en-US" sz="2800" cap="none" dirty="0" smtClean="0">
                <a:latin typeface="Tempus Sans ITC" panose="04020404030D07020202" pitchFamily="82" charset="0"/>
                <a:ea typeface="ヒラギノ角ゴ Pro W3" charset="-128"/>
              </a:rPr>
              <a:t>well-being, </a:t>
            </a:r>
            <a:r>
              <a:rPr lang="en-US" altLang="en-US" sz="2800" cap="none" dirty="0">
                <a:latin typeface="Tempus Sans ITC" panose="04020404030D07020202" pitchFamily="82" charset="0"/>
                <a:ea typeface="ヒラギノ角ゴ Pro W3" charset="-128"/>
              </a:rPr>
              <a:t>or educational </a:t>
            </a:r>
            <a:r>
              <a:rPr lang="en-US" altLang="en-US" sz="2800" cap="none" dirty="0" smtClean="0">
                <a:latin typeface="Tempus Sans ITC" panose="04020404030D07020202" pitchFamily="82" charset="0"/>
                <a:ea typeface="ヒラギノ角ゴ Pro W3" charset="-128"/>
              </a:rPr>
              <a:t>opportunities</a:t>
            </a:r>
            <a:endParaRPr lang="en-US" altLang="en-US" sz="2800" cap="none" dirty="0">
              <a:latin typeface="Tempus Sans ITC" panose="04020404030D07020202" pitchFamily="82" charset="0"/>
              <a:ea typeface="ヒラギノ角ゴ Pro W3" charset="-128"/>
            </a:endParaRPr>
          </a:p>
          <a:p>
            <a:r>
              <a:rPr lang="en-US" altLang="en-US" sz="2800" cap="none" dirty="0" smtClean="0">
                <a:latin typeface="Tempus Sans ITC" panose="04020404030D07020202" pitchFamily="82" charset="0"/>
                <a:ea typeface="ヒラギノ角ゴ Pro W3" charset="-128"/>
              </a:rPr>
              <a:t>Serve as a platform from which young workers can explore the “World of Work” while attempting to limit some risk</a:t>
            </a:r>
          </a:p>
          <a:p>
            <a:endParaRPr lang="en-US" altLang="en-US" sz="28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781196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child labor rules: Reasons</a:t>
            </a:r>
            <a:endParaRPr lang="en-US" dirty="0"/>
          </a:p>
        </p:txBody>
      </p:sp>
      <p:sp>
        <p:nvSpPr>
          <p:cNvPr id="3" name="Content Placeholder 2"/>
          <p:cNvSpPr>
            <a:spLocks noGrp="1"/>
          </p:cNvSpPr>
          <p:nvPr>
            <p:ph sz="quarter" idx="13"/>
          </p:nvPr>
        </p:nvSpPr>
        <p:spPr>
          <a:xfrm>
            <a:off x="871870" y="2222205"/>
            <a:ext cx="10568763" cy="3280236"/>
          </a:xfrm>
        </p:spPr>
        <p:txBody>
          <a:bodyPr>
            <a:normAutofit lnSpcReduction="10000"/>
          </a:bodyPr>
          <a:lstStyle/>
          <a:p>
            <a:pPr lvl="0"/>
            <a:r>
              <a:rPr lang="en-US" sz="2800" dirty="0" smtClean="0">
                <a:latin typeface="Tempus Sans ITC" panose="04020404030D07020202" pitchFamily="82" charset="0"/>
              </a:rPr>
              <a:t>Every year, </a:t>
            </a:r>
            <a:r>
              <a:rPr lang="en-US" sz="2800" smtClean="0">
                <a:latin typeface="Tempus Sans ITC" panose="04020404030D07020202" pitchFamily="82" charset="0"/>
              </a:rPr>
              <a:t>Tens of thousands </a:t>
            </a:r>
            <a:r>
              <a:rPr lang="en-US" sz="2800" dirty="0" smtClean="0">
                <a:latin typeface="Tempus Sans ITC" panose="04020404030D07020202" pitchFamily="82" charset="0"/>
              </a:rPr>
              <a:t>of youth </a:t>
            </a:r>
            <a:r>
              <a:rPr lang="en-US" sz="2800" dirty="0">
                <a:latin typeface="Tempus Sans ITC" panose="04020404030D07020202" pitchFamily="82" charset="0"/>
              </a:rPr>
              <a:t>under the age of 18 </a:t>
            </a:r>
            <a:r>
              <a:rPr lang="en-US" sz="2800" dirty="0" smtClean="0">
                <a:latin typeface="Tempus Sans ITC" panose="04020404030D07020202" pitchFamily="82" charset="0"/>
              </a:rPr>
              <a:t>are </a:t>
            </a:r>
            <a:r>
              <a:rPr lang="en-US" sz="2800" dirty="0">
                <a:latin typeface="Tempus Sans ITC" panose="04020404030D07020202" pitchFamily="82" charset="0"/>
              </a:rPr>
              <a:t>injured on the job in America</a:t>
            </a:r>
          </a:p>
          <a:p>
            <a:pPr lvl="0"/>
            <a:r>
              <a:rPr lang="en-US" sz="2800" dirty="0">
                <a:latin typeface="Tempus Sans ITC" panose="04020404030D07020202" pitchFamily="82" charset="0"/>
              </a:rPr>
              <a:t>About 1/3 of </a:t>
            </a:r>
            <a:r>
              <a:rPr lang="en-US" sz="2800" dirty="0" smtClean="0">
                <a:latin typeface="Tempus Sans ITC" panose="04020404030D07020202" pitchFamily="82" charset="0"/>
              </a:rPr>
              <a:t>those typically suffer </a:t>
            </a:r>
            <a:r>
              <a:rPr lang="en-US" sz="2800" dirty="0">
                <a:latin typeface="Tempus Sans ITC" panose="04020404030D07020202" pitchFamily="82" charset="0"/>
              </a:rPr>
              <a:t>injuries serious enough to require emergency room treatment</a:t>
            </a:r>
          </a:p>
          <a:p>
            <a:r>
              <a:rPr lang="en-US" altLang="en-US" sz="2800" cap="none" dirty="0" smtClean="0">
                <a:latin typeface="Tempus Sans ITC" panose="04020404030D07020202" pitchFamily="82" charset="0"/>
                <a:ea typeface="ヒラギノ角ゴ Pro W3" charset="-128"/>
              </a:rPr>
              <a:t>In 2017 (most recent statistic available), BLS reported 22 workplace fatalities for workers aged 17 and under</a:t>
            </a:r>
          </a:p>
          <a:p>
            <a:endParaRPr lang="en-US" altLang="en-US" sz="2800" cap="none" dirty="0" smtClean="0">
              <a:latin typeface="Tempus Sans ITC" panose="04020404030D07020202" pitchFamily="82" charset="0"/>
              <a:ea typeface="ヒラギノ角ゴ Pro W3" charset="-128"/>
            </a:endParaRPr>
          </a:p>
          <a:p>
            <a:endParaRPr lang="en-US" altLang="en-US" sz="28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2499815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Autofit/>
          </a:bodyPr>
          <a:lstStyle/>
          <a:p>
            <a:r>
              <a:rPr lang="en-US" altLang="en-US" dirty="0" smtClean="0"/>
              <a:t>Federal child labor rules </a:t>
            </a:r>
            <a:r>
              <a:rPr lang="en-US" altLang="en-US" u="sng" dirty="0" smtClean="0"/>
              <a:t>Do </a:t>
            </a:r>
            <a:r>
              <a:rPr lang="en-US" altLang="en-US" u="sng" dirty="0"/>
              <a:t>Not</a:t>
            </a:r>
            <a:r>
              <a:rPr lang="en-US" altLang="en-US" dirty="0"/>
              <a:t>:</a:t>
            </a:r>
          </a:p>
        </p:txBody>
      </p:sp>
      <p:sp>
        <p:nvSpPr>
          <p:cNvPr id="94211" name="Rectangle 3"/>
          <p:cNvSpPr>
            <a:spLocks noGrp="1" noChangeArrowheads="1"/>
          </p:cNvSpPr>
          <p:nvPr>
            <p:ph idx="1"/>
          </p:nvPr>
        </p:nvSpPr>
        <p:spPr>
          <a:xfrm>
            <a:off x="914400" y="2381692"/>
            <a:ext cx="9385300" cy="4019108"/>
          </a:xfrm>
        </p:spPr>
        <p:txBody>
          <a:bodyPr anchor="t">
            <a:normAutofit lnSpcReduction="10000"/>
          </a:bodyPr>
          <a:lstStyle/>
          <a:p>
            <a:r>
              <a:rPr lang="en-US" altLang="en-US" sz="2800" cap="none" dirty="0">
                <a:latin typeface="Tempus Sans ITC" panose="04020404030D07020202" pitchFamily="82" charset="0"/>
                <a:ea typeface="ヒラギノ角ゴ Pro W3" charset="-128"/>
              </a:rPr>
              <a:t>Require minors to obtain work </a:t>
            </a:r>
            <a:r>
              <a:rPr lang="en-US" altLang="en-US" sz="2800" cap="none" dirty="0" smtClean="0">
                <a:latin typeface="Tempus Sans ITC" panose="04020404030D07020202" pitchFamily="82" charset="0"/>
                <a:ea typeface="ヒラギノ角ゴ Pro W3" charset="-128"/>
              </a:rPr>
              <a:t>permits</a:t>
            </a:r>
            <a:endParaRPr lang="en-US" altLang="en-US" sz="2800" cap="none" dirty="0">
              <a:latin typeface="Tempus Sans ITC" panose="04020404030D07020202" pitchFamily="82" charset="0"/>
              <a:ea typeface="ヒラギノ角ゴ Pro W3" charset="-128"/>
            </a:endParaRPr>
          </a:p>
          <a:p>
            <a:r>
              <a:rPr lang="en-US" altLang="en-US" sz="2800" cap="none" dirty="0">
                <a:latin typeface="Tempus Sans ITC" panose="04020404030D07020202" pitchFamily="82" charset="0"/>
                <a:ea typeface="ヒラギノ角ゴ Pro W3" charset="-128"/>
              </a:rPr>
              <a:t>Limit hours or restrict time worked for minors 16 years of age or </a:t>
            </a:r>
            <a:r>
              <a:rPr lang="en-US" altLang="en-US" sz="2800" cap="none" dirty="0" smtClean="0">
                <a:latin typeface="Tempus Sans ITC" panose="04020404030D07020202" pitchFamily="82" charset="0"/>
                <a:ea typeface="ヒラギノ角ゴ Pro W3" charset="-128"/>
              </a:rPr>
              <a:t>older</a:t>
            </a:r>
            <a:endParaRPr lang="en-US" altLang="en-US" sz="2800" cap="none" dirty="0">
              <a:latin typeface="Tempus Sans ITC" panose="04020404030D07020202" pitchFamily="82" charset="0"/>
              <a:ea typeface="ヒラギノ角ゴ Pro W3" charset="-128"/>
            </a:endParaRPr>
          </a:p>
          <a:p>
            <a:r>
              <a:rPr lang="en-US" altLang="en-US" sz="2800" cap="none" dirty="0">
                <a:latin typeface="Tempus Sans ITC" panose="04020404030D07020202" pitchFamily="82" charset="0"/>
                <a:ea typeface="ヒラギノ角ゴ Pro W3" charset="-128"/>
              </a:rPr>
              <a:t>Require breaks or meal periods for </a:t>
            </a:r>
            <a:r>
              <a:rPr lang="en-US" altLang="en-US" sz="2800" cap="none" dirty="0" smtClean="0">
                <a:latin typeface="Tempus Sans ITC" panose="04020404030D07020202" pitchFamily="82" charset="0"/>
                <a:ea typeface="ヒラギノ角ゴ Pro W3" charset="-128"/>
              </a:rPr>
              <a:t>minors</a:t>
            </a:r>
          </a:p>
          <a:p>
            <a:endParaRPr lang="en-US" altLang="en-US" sz="2800" cap="none" dirty="0" smtClean="0">
              <a:latin typeface="Tempus Sans ITC" panose="04020404030D07020202" pitchFamily="82" charset="0"/>
              <a:ea typeface="ヒラギノ角ゴ Pro W3" charset="-128"/>
            </a:endParaRPr>
          </a:p>
          <a:p>
            <a:pPr>
              <a:lnSpc>
                <a:spcPct val="110000"/>
              </a:lnSpc>
            </a:pPr>
            <a:endParaRPr lang="en-US" altLang="en-US" sz="2800" cap="none" dirty="0">
              <a:latin typeface="Tempus Sans ITC" panose="04020404030D07020202" pitchFamily="82" charset="0"/>
              <a:ea typeface="ヒラギノ角ゴ Pro W3" charset="-128"/>
            </a:endParaRPr>
          </a:p>
          <a:p>
            <a:pPr marL="0" indent="0" algn="ctr">
              <a:lnSpc>
                <a:spcPct val="110000"/>
              </a:lnSpc>
              <a:buNone/>
            </a:pPr>
            <a:r>
              <a:rPr lang="en-US" altLang="en-US" sz="3200" b="1" cap="none" dirty="0" smtClean="0">
                <a:solidFill>
                  <a:schemeClr val="bg1"/>
                </a:solidFill>
                <a:latin typeface="Tempus Sans ITC" panose="04020404030D07020202" pitchFamily="82" charset="0"/>
                <a:ea typeface="ヒラギノ角ゴ Pro W3" charset="-128"/>
              </a:rPr>
              <a:t>STATE LAWS MAY DIFFER !</a:t>
            </a:r>
            <a:endParaRPr lang="en-US" altLang="en-US" sz="3200" b="1" cap="none" dirty="0">
              <a:solidFill>
                <a:schemeClr val="bg1"/>
              </a:solidFill>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242488153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68681" y="585216"/>
            <a:ext cx="10396882" cy="1151965"/>
          </a:xfrm>
        </p:spPr>
        <p:txBody>
          <a:bodyPr>
            <a:noAutofit/>
          </a:bodyPr>
          <a:lstStyle/>
          <a:p>
            <a:r>
              <a:rPr lang="en-US" altLang="en-US" dirty="0"/>
              <a:t>What if Federal and State Laws Are Different?</a:t>
            </a:r>
          </a:p>
        </p:txBody>
      </p:sp>
      <p:sp>
        <p:nvSpPr>
          <p:cNvPr id="104451" name="Rectangle 3"/>
          <p:cNvSpPr>
            <a:spLocks noGrp="1" noChangeArrowheads="1"/>
          </p:cNvSpPr>
          <p:nvPr>
            <p:ph idx="1"/>
          </p:nvPr>
        </p:nvSpPr>
        <p:spPr>
          <a:xfrm>
            <a:off x="499730" y="2573078"/>
            <a:ext cx="10765833" cy="3675321"/>
          </a:xfrm>
        </p:spPr>
        <p:txBody>
          <a:bodyPr anchor="t">
            <a:noAutofit/>
          </a:bodyPr>
          <a:lstStyle/>
          <a:p>
            <a:pPr marL="0" indent="0" algn="ctr">
              <a:buNone/>
            </a:pPr>
            <a:r>
              <a:rPr lang="en-US" altLang="en-US" sz="5400" cap="none" dirty="0">
                <a:latin typeface="Tempus Sans ITC" panose="04020404030D07020202" pitchFamily="82" charset="0"/>
                <a:ea typeface="ヒラギノ角ゴ Pro W3" charset="-128"/>
              </a:rPr>
              <a:t>Where Federal and State laws differ,</a:t>
            </a:r>
          </a:p>
          <a:p>
            <a:pPr marL="0" indent="0" algn="ctr">
              <a:buNone/>
            </a:pPr>
            <a:r>
              <a:rPr lang="en-US" altLang="en-US" sz="5400" cap="none" dirty="0">
                <a:latin typeface="Tempus Sans ITC" panose="04020404030D07020202" pitchFamily="82" charset="0"/>
                <a:ea typeface="ヒラギノ角ゴ Pro W3" charset="-128"/>
              </a:rPr>
              <a:t>the more protective standard </a:t>
            </a:r>
            <a:r>
              <a:rPr lang="en-US" altLang="en-US" sz="5400" cap="none" dirty="0" smtClean="0">
                <a:latin typeface="Tempus Sans ITC" panose="04020404030D07020202" pitchFamily="82" charset="0"/>
                <a:ea typeface="ヒラギノ角ゴ Pro W3" charset="-128"/>
              </a:rPr>
              <a:t>applies</a:t>
            </a:r>
            <a:endParaRPr lang="en-US" altLang="en-US" sz="54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413187802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1026"/>
          <p:cNvSpPr>
            <a:spLocks noGrp="1" noChangeArrowheads="1"/>
          </p:cNvSpPr>
          <p:nvPr>
            <p:ph type="title"/>
          </p:nvPr>
        </p:nvSpPr>
        <p:spPr>
          <a:xfrm>
            <a:off x="685801" y="202018"/>
            <a:ext cx="10042450" cy="1552354"/>
          </a:xfrm>
        </p:spPr>
        <p:txBody>
          <a:bodyPr>
            <a:normAutofit fontScale="90000"/>
          </a:bodyPr>
          <a:lstStyle/>
          <a:p>
            <a:r>
              <a:rPr lang="en-US" altLang="en-US" dirty="0" smtClean="0"/>
              <a:t>Federal child labor rules: Hazardous</a:t>
            </a:r>
            <a:r>
              <a:rPr lang="en-US" altLang="en-US" sz="4200" b="1" dirty="0" smtClean="0"/>
              <a:t> </a:t>
            </a:r>
            <a:r>
              <a:rPr lang="en-US" altLang="en-US" dirty="0"/>
              <a:t>Occupations</a:t>
            </a:r>
          </a:p>
        </p:txBody>
      </p:sp>
      <p:sp>
        <p:nvSpPr>
          <p:cNvPr id="251907" name="Rectangle 1027"/>
          <p:cNvSpPr>
            <a:spLocks noGrp="1" noChangeArrowheads="1"/>
          </p:cNvSpPr>
          <p:nvPr>
            <p:ph idx="1"/>
          </p:nvPr>
        </p:nvSpPr>
        <p:spPr>
          <a:xfrm>
            <a:off x="425302" y="2062716"/>
            <a:ext cx="10983433" cy="3641453"/>
          </a:xfrm>
        </p:spPr>
        <p:txBody>
          <a:bodyPr>
            <a:normAutofit fontScale="55000" lnSpcReduction="20000"/>
          </a:bodyPr>
          <a:lstStyle/>
          <a:p>
            <a:pPr algn="ctr">
              <a:buFont typeface="Monotype Sorts" pitchFamily="2" charset="2"/>
              <a:buNone/>
            </a:pPr>
            <a:r>
              <a:rPr lang="en-US" altLang="en-US" sz="3000" dirty="0"/>
              <a:t>	</a:t>
            </a:r>
            <a:r>
              <a:rPr lang="en-US" altLang="en-US" sz="5400" cap="none" dirty="0">
                <a:latin typeface="Tempus Sans ITC" panose="04020404030D07020202" pitchFamily="82" charset="0"/>
                <a:ea typeface="ヒラギノ角ゴ Pro W3" charset="-128"/>
              </a:rPr>
              <a:t>The FLSA </a:t>
            </a:r>
            <a:r>
              <a:rPr lang="en-US" altLang="en-US" sz="5400" cap="none" dirty="0" smtClean="0">
                <a:latin typeface="Tempus Sans ITC" panose="04020404030D07020202" pitchFamily="82" charset="0"/>
                <a:ea typeface="ヒラギノ角ゴ Pro W3" charset="-128"/>
              </a:rPr>
              <a:t>provides a minimum age of 18 years for any nonagricultural occupations which the Secretary of Labor declares </a:t>
            </a:r>
            <a:r>
              <a:rPr lang="en-US" altLang="en-US" sz="5400" cap="none" dirty="0">
                <a:latin typeface="Tempus Sans ITC" panose="04020404030D07020202" pitchFamily="82" charset="0"/>
                <a:ea typeface="ヒラギノ角ゴ Pro W3" charset="-128"/>
              </a:rPr>
              <a:t>to be particularly hazardous </a:t>
            </a:r>
            <a:r>
              <a:rPr lang="en-US" altLang="en-US" sz="5400" cap="none" dirty="0" smtClean="0">
                <a:latin typeface="Tempus Sans ITC" panose="04020404030D07020202" pitchFamily="82" charset="0"/>
                <a:ea typeface="ヒラギノ角ゴ Pro W3" charset="-128"/>
              </a:rPr>
              <a:t>for 16- and 17-year-old persons or </a:t>
            </a:r>
            <a:r>
              <a:rPr lang="en-US" altLang="en-US" sz="5400" cap="none" dirty="0">
                <a:latin typeface="Tempus Sans ITC" panose="04020404030D07020202" pitchFamily="82" charset="0"/>
                <a:ea typeface="ヒラギノ角ゴ Pro W3" charset="-128"/>
              </a:rPr>
              <a:t>detrimental to their health and well-being.  </a:t>
            </a:r>
          </a:p>
          <a:p>
            <a:pPr algn="ctr">
              <a:buFont typeface="Monotype Sorts" pitchFamily="2" charset="2"/>
              <a:buNone/>
            </a:pPr>
            <a:endParaRPr lang="en-US" altLang="en-US" sz="2900" cap="none" dirty="0">
              <a:latin typeface="Tempus Sans ITC" panose="04020404030D07020202" pitchFamily="82" charset="0"/>
              <a:ea typeface="ヒラギノ角ゴ Pro W3" charset="-128"/>
            </a:endParaRPr>
          </a:p>
          <a:p>
            <a:pPr algn="ctr">
              <a:buFont typeface="Monotype Sorts" pitchFamily="2" charset="2"/>
              <a:buNone/>
            </a:pPr>
            <a:r>
              <a:rPr lang="en-US" altLang="en-US" sz="5400" cap="none" dirty="0">
                <a:latin typeface="Tempus Sans ITC" panose="04020404030D07020202" pitchFamily="82" charset="0"/>
                <a:ea typeface="ヒラギノ角ゴ Pro W3" charset="-128"/>
              </a:rPr>
              <a:t>	Currently there </a:t>
            </a:r>
            <a:r>
              <a:rPr lang="en-US" altLang="en-US" sz="5400" cap="none" dirty="0" smtClean="0">
                <a:latin typeface="Tempus Sans ITC" panose="04020404030D07020202" pitchFamily="82" charset="0"/>
                <a:ea typeface="ヒラギノ角ゴ Pro W3" charset="-128"/>
              </a:rPr>
              <a:t>are</a:t>
            </a:r>
          </a:p>
          <a:p>
            <a:pPr algn="ctr">
              <a:buFont typeface="Monotype Sorts" pitchFamily="2" charset="2"/>
              <a:buNone/>
            </a:pPr>
            <a:r>
              <a:rPr lang="en-US" altLang="en-US" sz="7000" cap="none" dirty="0" smtClean="0">
                <a:latin typeface="Tempus Sans ITC" panose="04020404030D07020202" pitchFamily="82" charset="0"/>
                <a:ea typeface="ヒラギノ角ゴ Pro W3" charset="-128"/>
              </a:rPr>
              <a:t>17 </a:t>
            </a:r>
            <a:r>
              <a:rPr lang="en-US" altLang="en-US" sz="7000" cap="none" dirty="0">
                <a:latin typeface="Tempus Sans ITC" panose="04020404030D07020202" pitchFamily="82" charset="0"/>
                <a:ea typeface="ヒラギノ角ゴ Pro W3" charset="-128"/>
              </a:rPr>
              <a:t>Hazardous Occupations </a:t>
            </a:r>
            <a:r>
              <a:rPr lang="en-US" altLang="en-US" sz="7000" cap="none" dirty="0" smtClean="0">
                <a:latin typeface="Tempus Sans ITC" panose="04020404030D07020202" pitchFamily="82" charset="0"/>
                <a:ea typeface="ヒラギノ角ゴ Pro W3" charset="-128"/>
              </a:rPr>
              <a:t>Orders</a:t>
            </a:r>
            <a:endParaRPr lang="en-US" altLang="en-US" sz="70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41920298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85800" y="685800"/>
            <a:ext cx="10829259" cy="1151965"/>
          </a:xfrm>
        </p:spPr>
        <p:txBody>
          <a:bodyPr>
            <a:noAutofit/>
          </a:bodyPr>
          <a:lstStyle/>
          <a:p>
            <a:r>
              <a:rPr lang="en-US" altLang="en-US" sz="4900" dirty="0"/>
              <a:t>HO 1: </a:t>
            </a:r>
            <a:br>
              <a:rPr lang="en-US" altLang="en-US" sz="4900" dirty="0"/>
            </a:br>
            <a:r>
              <a:rPr lang="en-US" altLang="en-US" sz="4900" dirty="0"/>
              <a:t>Manufacturing or Storing Explosives</a:t>
            </a:r>
          </a:p>
        </p:txBody>
      </p:sp>
      <p:sp>
        <p:nvSpPr>
          <p:cNvPr id="263171" name="Rectangle 1027"/>
          <p:cNvSpPr>
            <a:spLocks noGrp="1" noChangeArrowheads="1"/>
          </p:cNvSpPr>
          <p:nvPr>
            <p:ph idx="1"/>
          </p:nvPr>
        </p:nvSpPr>
        <p:spPr>
          <a:xfrm>
            <a:off x="1360966" y="2625725"/>
            <a:ext cx="9271591" cy="2355850"/>
          </a:xfrm>
        </p:spPr>
        <p:txBody>
          <a:bodyPr>
            <a:normAutofit lnSpcReduction="10000"/>
          </a:bodyPr>
          <a:lstStyle/>
          <a:p>
            <a:pPr>
              <a:lnSpc>
                <a:spcPct val="90000"/>
              </a:lnSpc>
              <a:spcBef>
                <a:spcPts val="500"/>
              </a:spcBef>
              <a:spcAft>
                <a:spcPts val="500"/>
              </a:spcAft>
              <a:buNone/>
            </a:pPr>
            <a:endParaRPr lang="en-US" altLang="en-US" sz="4000" dirty="0"/>
          </a:p>
          <a:p>
            <a:pPr>
              <a:lnSpc>
                <a:spcPct val="90000"/>
              </a:lnSpc>
              <a:spcBef>
                <a:spcPts val="500"/>
              </a:spcBef>
              <a:spcAft>
                <a:spcPts val="500"/>
              </a:spcAft>
              <a:buNone/>
            </a:pPr>
            <a:r>
              <a:rPr lang="en-US" altLang="en-US" sz="4400" dirty="0"/>
              <a:t>	Bans youth working where explosives are manufactured or stored.</a:t>
            </a:r>
          </a:p>
        </p:txBody>
      </p:sp>
    </p:spTree>
    <p:extLst>
      <p:ext uri="{BB962C8B-B14F-4D97-AF65-F5344CB8AC3E}">
        <p14:creationId xmlns:p14="http://schemas.microsoft.com/office/powerpoint/2010/main" val="12024562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2: </a:t>
            </a:r>
            <a:r>
              <a:rPr lang="en-US" altLang="en-US" sz="4900" dirty="0"/>
              <a:t/>
            </a:r>
            <a:br>
              <a:rPr lang="en-US" altLang="en-US" sz="4900" dirty="0"/>
            </a:br>
            <a:r>
              <a:rPr lang="en-US" altLang="en-US" sz="4900" dirty="0" smtClean="0"/>
              <a:t>Driving or Outside motor vehicle helper</a:t>
            </a:r>
            <a:endParaRPr lang="en-US" altLang="en-US" sz="4900" dirty="0"/>
          </a:p>
        </p:txBody>
      </p:sp>
      <p:sp>
        <p:nvSpPr>
          <p:cNvPr id="263171" name="Rectangle 1027"/>
          <p:cNvSpPr>
            <a:spLocks noGrp="1" noChangeArrowheads="1"/>
          </p:cNvSpPr>
          <p:nvPr>
            <p:ph idx="1"/>
          </p:nvPr>
        </p:nvSpPr>
        <p:spPr>
          <a:xfrm>
            <a:off x="1360966" y="2625725"/>
            <a:ext cx="9271591" cy="2355850"/>
          </a:xfrm>
        </p:spPr>
        <p:txBody>
          <a:bodyPr>
            <a:normAutofit/>
          </a:bodyPr>
          <a:lstStyle/>
          <a:p>
            <a:pPr>
              <a:lnSpc>
                <a:spcPct val="90000"/>
              </a:lnSpc>
              <a:spcBef>
                <a:spcPts val="500"/>
              </a:spcBef>
              <a:spcAft>
                <a:spcPts val="500"/>
              </a:spcAft>
              <a:buNone/>
            </a:pPr>
            <a:endParaRPr lang="en-US" altLang="en-US" sz="4000" dirty="0"/>
          </a:p>
          <a:p>
            <a:pPr>
              <a:lnSpc>
                <a:spcPct val="90000"/>
              </a:lnSpc>
              <a:spcBef>
                <a:spcPts val="500"/>
              </a:spcBef>
              <a:spcAft>
                <a:spcPts val="500"/>
              </a:spcAft>
              <a:buNone/>
            </a:pPr>
            <a:r>
              <a:rPr lang="en-US" altLang="en-US" sz="4400" dirty="0"/>
              <a:t>	</a:t>
            </a:r>
            <a:r>
              <a:rPr lang="en-US" altLang="en-US" sz="4400" dirty="0" smtClean="0"/>
              <a:t>minors under age 17 may not drive on public roads as part of their job.</a:t>
            </a:r>
            <a:endParaRPr lang="en-US" altLang="en-US" sz="4400" dirty="0"/>
          </a:p>
        </p:txBody>
      </p:sp>
    </p:spTree>
    <p:extLst>
      <p:ext uri="{BB962C8B-B14F-4D97-AF65-F5344CB8AC3E}">
        <p14:creationId xmlns:p14="http://schemas.microsoft.com/office/powerpoint/2010/main" val="18686715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1" y="217966"/>
            <a:ext cx="10396882" cy="1151965"/>
          </a:xfrm>
        </p:spPr>
        <p:txBody>
          <a:bodyPr>
            <a:normAutofit/>
          </a:bodyPr>
          <a:lstStyle/>
          <a:p>
            <a:r>
              <a:rPr lang="en-US" dirty="0"/>
              <a:t>A Little Perspective</a:t>
            </a:r>
          </a:p>
        </p:txBody>
      </p:sp>
      <p:sp>
        <p:nvSpPr>
          <p:cNvPr id="8" name="Text Placeholder 7"/>
          <p:cNvSpPr>
            <a:spLocks noGrp="1"/>
          </p:cNvSpPr>
          <p:nvPr>
            <p:ph type="body" idx="1"/>
          </p:nvPr>
        </p:nvSpPr>
        <p:spPr>
          <a:xfrm>
            <a:off x="1066800" y="1187019"/>
            <a:ext cx="4754880" cy="640080"/>
          </a:xfrm>
        </p:spPr>
        <p:txBody>
          <a:bodyPr>
            <a:noAutofit/>
          </a:bodyPr>
          <a:lstStyle/>
          <a:p>
            <a:r>
              <a:rPr lang="en-US" sz="2800" b="0" dirty="0">
                <a:solidFill>
                  <a:schemeClr val="accent1"/>
                </a:solidFill>
                <a:latin typeface="+mj-lt"/>
                <a:ea typeface="+mj-ea"/>
                <a:cs typeface="+mj-cs"/>
              </a:rPr>
              <a:t>1938</a:t>
            </a:r>
          </a:p>
        </p:txBody>
      </p:sp>
      <p:sp>
        <p:nvSpPr>
          <p:cNvPr id="6" name="Content Placeholder 5"/>
          <p:cNvSpPr>
            <a:spLocks noGrp="1"/>
          </p:cNvSpPr>
          <p:nvPr>
            <p:ph sz="half" idx="2"/>
          </p:nvPr>
        </p:nvSpPr>
        <p:spPr>
          <a:xfrm>
            <a:off x="1069847" y="1903228"/>
            <a:ext cx="4751833" cy="3646968"/>
          </a:xfrm>
        </p:spPr>
        <p:txBody>
          <a:bodyPr anchor="t">
            <a:normAutofit fontScale="55000" lnSpcReduction="20000"/>
          </a:bodyPr>
          <a:lstStyle/>
          <a:p>
            <a:r>
              <a:rPr lang="en-US" sz="4400" cap="none" dirty="0" smtClean="0">
                <a:latin typeface="Tempus Sans ITC" panose="04020404030D07020202" pitchFamily="82" charset="0"/>
                <a:ea typeface="ヒラギノ角ゴ Pro W3" charset="-128"/>
              </a:rPr>
              <a:t>10 bills failed before the 11</a:t>
            </a:r>
            <a:r>
              <a:rPr lang="en-US" sz="4400" cap="none" baseline="30000" dirty="0" smtClean="0">
                <a:latin typeface="Tempus Sans ITC" panose="04020404030D07020202" pitchFamily="82" charset="0"/>
                <a:ea typeface="ヒラギノ角ゴ Pro W3" charset="-128"/>
              </a:rPr>
              <a:t>th</a:t>
            </a:r>
            <a:r>
              <a:rPr lang="en-US" sz="4400" cap="none" dirty="0" smtClean="0">
                <a:latin typeface="Tempus Sans ITC" panose="04020404030D07020202" pitchFamily="82" charset="0"/>
                <a:ea typeface="ヒラギノ角ゴ Pro W3" charset="-128"/>
              </a:rPr>
              <a:t> passed</a:t>
            </a:r>
          </a:p>
          <a:p>
            <a:r>
              <a:rPr lang="en-US" sz="4400" cap="none" dirty="0" smtClean="0">
                <a:latin typeface="Tempus Sans ITC" panose="04020404030D07020202" pitchFamily="82" charset="0"/>
                <a:ea typeface="ヒラギノ角ゴ Pro W3" charset="-128"/>
              </a:rPr>
              <a:t>Signed </a:t>
            </a:r>
            <a:r>
              <a:rPr lang="en-US" sz="4400" cap="none" dirty="0">
                <a:latin typeface="Tempus Sans ITC" panose="04020404030D07020202" pitchFamily="82" charset="0"/>
                <a:ea typeface="ヒラギノ角ゴ Pro W3" charset="-128"/>
              </a:rPr>
              <a:t>into law on June 25, </a:t>
            </a:r>
            <a:r>
              <a:rPr lang="en-US" sz="4400" cap="none" dirty="0" smtClean="0">
                <a:latin typeface="Tempus Sans ITC" panose="04020404030D07020202" pitchFamily="82" charset="0"/>
                <a:ea typeface="ヒラギノ角ゴ Pro W3" charset="-128"/>
              </a:rPr>
              <a:t>1938</a:t>
            </a:r>
            <a:endParaRPr lang="en-US" sz="4400" cap="none" dirty="0">
              <a:latin typeface="Tempus Sans ITC" panose="04020404030D07020202" pitchFamily="82" charset="0"/>
              <a:ea typeface="ヒラギノ角ゴ Pro W3" charset="-128"/>
            </a:endParaRPr>
          </a:p>
          <a:p>
            <a:r>
              <a:rPr lang="en-US" sz="4400" cap="none" dirty="0" smtClean="0">
                <a:latin typeface="Tempus Sans ITC" panose="04020404030D07020202" pitchFamily="82" charset="0"/>
                <a:ea typeface="ヒラギノ角ゴ Pro W3" charset="-128"/>
              </a:rPr>
              <a:t>Established the first minimum wage of 25¢ and overtime after 44 hours/week</a:t>
            </a:r>
            <a:endParaRPr lang="en-US" sz="4400" cap="none" dirty="0">
              <a:latin typeface="Tempus Sans ITC" panose="04020404030D07020202" pitchFamily="82" charset="0"/>
              <a:ea typeface="ヒラギノ角ゴ Pro W3" charset="-128"/>
            </a:endParaRPr>
          </a:p>
          <a:p>
            <a:r>
              <a:rPr lang="en-US" sz="4400" cap="none" dirty="0" smtClean="0">
                <a:latin typeface="Tempus Sans ITC" panose="04020404030D07020202" pitchFamily="82" charset="0"/>
                <a:ea typeface="ヒラギノ角ゴ Pro W3" charset="-128"/>
              </a:rPr>
              <a:t>More than 5,000 complaints in the first 6 months</a:t>
            </a:r>
            <a:endParaRPr lang="en-US" sz="4400" cap="none" dirty="0">
              <a:latin typeface="Tempus Sans ITC" panose="04020404030D07020202" pitchFamily="82" charset="0"/>
              <a:ea typeface="ヒラギノ角ゴ Pro W3" charset="-128"/>
            </a:endParaRPr>
          </a:p>
          <a:p>
            <a:endParaRPr lang="en-US" dirty="0"/>
          </a:p>
        </p:txBody>
      </p:sp>
      <p:sp>
        <p:nvSpPr>
          <p:cNvPr id="9" name="Text Placeholder 8"/>
          <p:cNvSpPr>
            <a:spLocks noGrp="1"/>
          </p:cNvSpPr>
          <p:nvPr>
            <p:ph type="body" sz="quarter" idx="3"/>
          </p:nvPr>
        </p:nvSpPr>
        <p:spPr>
          <a:xfrm>
            <a:off x="6364224" y="1187019"/>
            <a:ext cx="4754880" cy="640080"/>
          </a:xfrm>
        </p:spPr>
        <p:txBody>
          <a:bodyPr>
            <a:noAutofit/>
          </a:bodyPr>
          <a:lstStyle/>
          <a:p>
            <a:r>
              <a:rPr lang="en-US" sz="2800" b="0" dirty="0">
                <a:solidFill>
                  <a:schemeClr val="accent1"/>
                </a:solidFill>
                <a:latin typeface="+mj-lt"/>
                <a:ea typeface="+mj-ea"/>
                <a:cs typeface="+mj-cs"/>
              </a:rPr>
              <a:t>2018</a:t>
            </a:r>
          </a:p>
        </p:txBody>
      </p:sp>
      <p:sp>
        <p:nvSpPr>
          <p:cNvPr id="10" name="Content Placeholder 9"/>
          <p:cNvSpPr>
            <a:spLocks noGrp="1"/>
          </p:cNvSpPr>
          <p:nvPr>
            <p:ph sz="quarter" idx="4"/>
          </p:nvPr>
        </p:nvSpPr>
        <p:spPr>
          <a:xfrm>
            <a:off x="6364224" y="1946791"/>
            <a:ext cx="4754880" cy="4636887"/>
          </a:xfrm>
        </p:spPr>
        <p:txBody>
          <a:bodyPr anchor="t">
            <a:normAutofit/>
          </a:bodyPr>
          <a:lstStyle/>
          <a:p>
            <a:pPr>
              <a:lnSpc>
                <a:spcPct val="100000"/>
              </a:lnSpc>
            </a:pPr>
            <a:r>
              <a:rPr lang="en-US" sz="2100" cap="none" dirty="0">
                <a:latin typeface="Tempus Sans ITC" panose="04020404030D07020202" pitchFamily="82" charset="0"/>
                <a:ea typeface="ヒラギノ角ゴ Pro W3" charset="-128"/>
              </a:rPr>
              <a:t>More than 20 amendments</a:t>
            </a:r>
            <a:endParaRPr lang="en-US" sz="2400" dirty="0"/>
          </a:p>
          <a:p>
            <a:pPr>
              <a:lnSpc>
                <a:spcPct val="100000"/>
              </a:lnSpc>
            </a:pPr>
            <a:r>
              <a:rPr lang="en-US" sz="2100" cap="none" dirty="0">
                <a:latin typeface="Tempus Sans ITC" panose="04020404030D07020202" pitchFamily="82" charset="0"/>
                <a:ea typeface="ヒラギノ角ゴ Pro W3" charset="-128"/>
              </a:rPr>
              <a:t>Overtime due after 40 hours/week</a:t>
            </a:r>
          </a:p>
          <a:p>
            <a:pPr>
              <a:lnSpc>
                <a:spcPct val="100000"/>
              </a:lnSpc>
            </a:pPr>
            <a:r>
              <a:rPr lang="en-US" sz="2100" cap="none" dirty="0" smtClean="0">
                <a:latin typeface="Tempus Sans ITC" panose="04020404030D07020202" pitchFamily="82" charset="0"/>
                <a:ea typeface="ヒラギノ角ゴ Pro W3" charset="-128"/>
              </a:rPr>
              <a:t>Most recent </a:t>
            </a:r>
            <a:r>
              <a:rPr lang="en-US" sz="2100" cap="none" dirty="0">
                <a:latin typeface="Tempus Sans ITC" panose="04020404030D07020202" pitchFamily="82" charset="0"/>
                <a:ea typeface="ヒラギノ角ゴ Pro W3" charset="-128"/>
              </a:rPr>
              <a:t>update to minimum wage was in </a:t>
            </a:r>
            <a:r>
              <a:rPr lang="en-US" sz="2100" cap="none" dirty="0" smtClean="0">
                <a:latin typeface="Tempus Sans ITC" panose="04020404030D07020202" pitchFamily="82" charset="0"/>
                <a:ea typeface="ヒラギノ角ゴ Pro W3" charset="-128"/>
              </a:rPr>
              <a:t>2009: Increased </a:t>
            </a:r>
            <a:r>
              <a:rPr lang="en-US" sz="2100" cap="none" dirty="0">
                <a:latin typeface="Tempus Sans ITC" panose="04020404030D07020202" pitchFamily="82" charset="0"/>
                <a:ea typeface="ヒラギノ角ゴ Pro W3" charset="-128"/>
              </a:rPr>
              <a:t>to $</a:t>
            </a:r>
            <a:r>
              <a:rPr lang="en-US" sz="2100" cap="none" dirty="0" smtClean="0">
                <a:latin typeface="Tempus Sans ITC" panose="04020404030D07020202" pitchFamily="82" charset="0"/>
                <a:ea typeface="ヒラギノ角ゴ Pro W3" charset="-128"/>
              </a:rPr>
              <a:t>7.25</a:t>
            </a:r>
            <a:endParaRPr lang="en-US" sz="2100" cap="none" dirty="0">
              <a:latin typeface="Tempus Sans ITC" panose="04020404030D07020202" pitchFamily="82" charset="0"/>
              <a:ea typeface="ヒラギノ角ゴ Pro W3" charset="-128"/>
            </a:endParaRPr>
          </a:p>
          <a:p>
            <a:pPr>
              <a:lnSpc>
                <a:spcPct val="100000"/>
              </a:lnSpc>
            </a:pPr>
            <a:r>
              <a:rPr lang="en-US" sz="2100" cap="none" dirty="0" smtClean="0">
                <a:latin typeface="Tempus Sans ITC" panose="04020404030D07020202" pitchFamily="82" charset="0"/>
                <a:ea typeface="ヒラギノ角ゴ Pro W3" charset="-128"/>
              </a:rPr>
              <a:t>More </a:t>
            </a:r>
            <a:r>
              <a:rPr lang="en-US" sz="2100" cap="none" dirty="0">
                <a:latin typeface="Tempus Sans ITC" panose="04020404030D07020202" pitchFamily="82" charset="0"/>
                <a:ea typeface="ヒラギノ角ゴ Pro W3" charset="-128"/>
              </a:rPr>
              <a:t>than </a:t>
            </a:r>
            <a:r>
              <a:rPr lang="en-US" sz="2100" cap="none" dirty="0" smtClean="0">
                <a:latin typeface="Tempus Sans ITC" panose="04020404030D07020202" pitchFamily="82" charset="0"/>
                <a:ea typeface="ヒラギノ角ゴ Pro W3" charset="-128"/>
              </a:rPr>
              <a:t>143 </a:t>
            </a:r>
            <a:r>
              <a:rPr lang="en-US" sz="2100" cap="none" dirty="0">
                <a:latin typeface="Tempus Sans ITC" panose="04020404030D07020202" pitchFamily="82" charset="0"/>
                <a:ea typeface="ヒラギノ角ゴ Pro W3" charset="-128"/>
              </a:rPr>
              <a:t>million </a:t>
            </a:r>
            <a:r>
              <a:rPr lang="en-US" sz="2100" cap="none" dirty="0" smtClean="0">
                <a:latin typeface="Tempus Sans ITC" panose="04020404030D07020202" pitchFamily="82" charset="0"/>
                <a:ea typeface="ヒラギノ角ゴ Pro W3" charset="-128"/>
              </a:rPr>
              <a:t>workers </a:t>
            </a:r>
            <a:r>
              <a:rPr lang="en-US" sz="2100" cap="none" dirty="0">
                <a:latin typeface="Tempus Sans ITC" panose="04020404030D07020202" pitchFamily="82" charset="0"/>
                <a:ea typeface="ヒラギノ角ゴ Pro W3" charset="-128"/>
              </a:rPr>
              <a:t>are </a:t>
            </a:r>
            <a:r>
              <a:rPr lang="en-US" sz="2100" cap="none" dirty="0" smtClean="0">
                <a:latin typeface="Tempus Sans ITC" panose="04020404030D07020202" pitchFamily="82" charset="0"/>
                <a:ea typeface="ヒラギノ角ゴ Pro W3" charset="-128"/>
              </a:rPr>
              <a:t>protected by </a:t>
            </a:r>
            <a:r>
              <a:rPr lang="en-US" sz="2100" cap="none" dirty="0">
                <a:latin typeface="Tempus Sans ITC" panose="04020404030D07020202" pitchFamily="82" charset="0"/>
                <a:ea typeface="ヒラギノ角ゴ Pro W3" charset="-128"/>
              </a:rPr>
              <a:t>the </a:t>
            </a:r>
            <a:r>
              <a:rPr lang="en-US" sz="2100" cap="none" dirty="0" smtClean="0">
                <a:latin typeface="Tempus Sans ITC" panose="04020404030D07020202" pitchFamily="82" charset="0"/>
                <a:ea typeface="ヒラギノ角ゴ Pro W3" charset="-128"/>
              </a:rPr>
              <a:t>FLSA (That’s almost every worker!)</a:t>
            </a:r>
            <a:endParaRPr lang="en-US" sz="2100" cap="none" dirty="0">
              <a:latin typeface="Tempus Sans ITC" panose="04020404030D07020202" pitchFamily="82" charset="0"/>
              <a:ea typeface="ヒラギノ角ゴ Pro W3" charset="-128"/>
            </a:endParaRPr>
          </a:p>
          <a:p>
            <a:pPr>
              <a:lnSpc>
                <a:spcPct val="100000"/>
              </a:lnSpc>
            </a:pPr>
            <a:r>
              <a:rPr lang="en-US" sz="2100" cap="none" dirty="0" smtClean="0">
                <a:latin typeface="Tempus Sans ITC" panose="04020404030D07020202" pitchFamily="82" charset="0"/>
                <a:ea typeface="ヒラギノ角ゴ Pro W3" charset="-128"/>
              </a:rPr>
              <a:t>Over $322million back wages recovered in 2019</a:t>
            </a:r>
            <a:endParaRPr lang="en-US" sz="21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2444955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43" name="Picture 1051" descr="delivery jo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97614"/>
            <a:ext cx="1924493" cy="22216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26"/>
          <p:cNvSpPr>
            <a:spLocks noGrp="1" noChangeArrowheads="1"/>
          </p:cNvSpPr>
          <p:nvPr>
            <p:ph type="title"/>
          </p:nvPr>
        </p:nvSpPr>
        <p:spPr>
          <a:xfrm>
            <a:off x="590103" y="217966"/>
            <a:ext cx="11180135" cy="1151965"/>
          </a:xfrm>
        </p:spPr>
        <p:txBody>
          <a:bodyPr>
            <a:noAutofit/>
          </a:bodyPr>
          <a:lstStyle/>
          <a:p>
            <a:r>
              <a:rPr lang="en-US" altLang="en-US" sz="4900" dirty="0"/>
              <a:t>HO </a:t>
            </a:r>
            <a:r>
              <a:rPr lang="en-US" altLang="en-US" sz="4900" dirty="0" smtClean="0"/>
              <a:t>2: </a:t>
            </a:r>
            <a:r>
              <a:rPr lang="en-US" altLang="en-US" sz="4900" dirty="0"/>
              <a:t/>
            </a:r>
            <a:br>
              <a:rPr lang="en-US" altLang="en-US" sz="4900" dirty="0"/>
            </a:br>
            <a:r>
              <a:rPr lang="en-US" altLang="en-US" sz="4900" dirty="0" smtClean="0"/>
              <a:t>Driving or Outside motor vehicle helper</a:t>
            </a:r>
            <a:endParaRPr lang="en-US" altLang="en-US" sz="4900" dirty="0"/>
          </a:p>
        </p:txBody>
      </p:sp>
      <p:sp>
        <p:nvSpPr>
          <p:cNvPr id="10" name="Content Placeholder 2"/>
          <p:cNvSpPr txBox="1">
            <a:spLocks/>
          </p:cNvSpPr>
          <p:nvPr/>
        </p:nvSpPr>
        <p:spPr>
          <a:xfrm>
            <a:off x="2009553" y="1456660"/>
            <a:ext cx="9611833" cy="4162646"/>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altLang="en-US" sz="2800" cap="none" dirty="0" smtClean="0">
                <a:latin typeface="Tempus Sans ITC" panose="04020404030D07020202" pitchFamily="82" charset="0"/>
                <a:ea typeface="ヒラギノ角ゴ Pro W3" charset="-128"/>
              </a:rPr>
              <a:t>No employee under 17 may drive motor vehicles on public roads</a:t>
            </a:r>
          </a:p>
          <a:p>
            <a:r>
              <a:rPr lang="en-US" altLang="en-US" sz="2800" cap="none" dirty="0" smtClean="0">
                <a:latin typeface="Tempus Sans ITC" panose="04020404030D07020202" pitchFamily="82" charset="0"/>
                <a:ea typeface="ヒラギノ角ゴ Pro W3" charset="-128"/>
              </a:rPr>
              <a:t>17 year olds may drive under limited, occasional, incidental circumstances (daylight, less than 20% of work hours, seat belt use, drivers ed, etc.)</a:t>
            </a:r>
          </a:p>
          <a:p>
            <a:r>
              <a:rPr lang="en-US" altLang="en-US" sz="2800" cap="none" dirty="0" smtClean="0">
                <a:latin typeface="Tempus Sans ITC" panose="04020404030D07020202" pitchFamily="82" charset="0"/>
                <a:ea typeface="ヒラギノ角ゴ Pro W3" charset="-128"/>
              </a:rPr>
              <a:t>Bans driving for delivery work</a:t>
            </a:r>
          </a:p>
          <a:p>
            <a:r>
              <a:rPr lang="en-US" altLang="en-US" sz="2800" cap="none" dirty="0" smtClean="0">
                <a:latin typeface="Tempus Sans ITC" panose="04020404030D07020202" pitchFamily="82" charset="0"/>
                <a:ea typeface="ヒラギノ角ゴ Pro W3" charset="-128"/>
              </a:rPr>
              <a:t>Bans driving for route sales</a:t>
            </a:r>
          </a:p>
          <a:p>
            <a:r>
              <a:rPr lang="en-US" altLang="en-US" sz="2800" cap="none" dirty="0" smtClean="0">
                <a:latin typeface="Tempus Sans ITC" panose="04020404030D07020202" pitchFamily="82" charset="0"/>
                <a:ea typeface="ヒラギノ角ゴ Pro W3" charset="-128"/>
              </a:rPr>
              <a:t>Bans driving that involves towing</a:t>
            </a:r>
          </a:p>
          <a:p>
            <a:r>
              <a:rPr lang="en-US" altLang="en-US" sz="2800" cap="none" dirty="0" smtClean="0">
                <a:latin typeface="Tempus Sans ITC" panose="04020404030D07020202" pitchFamily="82" charset="0"/>
                <a:ea typeface="ヒラギノ角ゴ Pro W3" charset="-128"/>
              </a:rPr>
              <a:t>Bans driving of golf carts, ATVs, and motorcycles on public roads</a:t>
            </a:r>
          </a:p>
          <a:p>
            <a:r>
              <a:rPr lang="en-US" altLang="en-US" sz="2800" cap="none" dirty="0" smtClean="0">
                <a:latin typeface="Tempus Sans ITC" panose="04020404030D07020202" pitchFamily="82" charset="0"/>
                <a:ea typeface="ヒラギノ角ゴ Pro W3" charset="-128"/>
              </a:rPr>
              <a:t>Prohibits the transportation of others</a:t>
            </a:r>
          </a:p>
          <a:p>
            <a:r>
              <a:rPr lang="en-US" altLang="en-US" sz="2800" cap="none" dirty="0" smtClean="0">
                <a:latin typeface="Tempus Sans ITC" panose="04020404030D07020202" pitchFamily="82" charset="0"/>
                <a:ea typeface="ヒラギノ角ゴ Pro W3" charset="-128"/>
              </a:rPr>
              <a:t>Bans working as an outside helper on motor vehicles (riding on motor vehicles outside the cab for the purpose of assisting in transporting or delivering goods)</a:t>
            </a:r>
          </a:p>
          <a:p>
            <a:endParaRPr lang="en-US" altLang="en-US" sz="2800" cap="none" dirty="0" smtClean="0">
              <a:latin typeface="Tempus Sans ITC" panose="04020404030D07020202" pitchFamily="82" charset="0"/>
              <a:ea typeface="ヒラギノ角ゴ Pro W3" charset="-128"/>
            </a:endParaRPr>
          </a:p>
          <a:p>
            <a:endParaRPr lang="en-US" altLang="en-US" sz="28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163141501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3: </a:t>
            </a:r>
            <a:r>
              <a:rPr lang="en-US" altLang="en-US" sz="4900" dirty="0"/>
              <a:t/>
            </a:r>
            <a:br>
              <a:rPr lang="en-US" altLang="en-US" sz="4900" dirty="0"/>
            </a:br>
            <a:r>
              <a:rPr lang="en-US" altLang="en-US" sz="4900" dirty="0" smtClean="0"/>
              <a:t>coal mining</a:t>
            </a:r>
            <a:endParaRPr lang="en-US" altLang="en-US" sz="4900" dirty="0"/>
          </a:p>
        </p:txBody>
      </p:sp>
      <p:sp>
        <p:nvSpPr>
          <p:cNvPr id="263171" name="Rectangle 1027"/>
          <p:cNvSpPr>
            <a:spLocks noGrp="1" noChangeArrowheads="1"/>
          </p:cNvSpPr>
          <p:nvPr>
            <p:ph idx="1"/>
          </p:nvPr>
        </p:nvSpPr>
        <p:spPr>
          <a:xfrm>
            <a:off x="1360966" y="2625725"/>
            <a:ext cx="9271591" cy="2355850"/>
          </a:xfrm>
        </p:spPr>
        <p:txBody>
          <a:bodyPr>
            <a:normAutofit/>
          </a:bodyPr>
          <a:lstStyle/>
          <a:p>
            <a:pPr>
              <a:lnSpc>
                <a:spcPct val="90000"/>
              </a:lnSpc>
              <a:spcBef>
                <a:spcPts val="500"/>
              </a:spcBef>
              <a:spcAft>
                <a:spcPts val="500"/>
              </a:spcAft>
              <a:buNone/>
            </a:pPr>
            <a:r>
              <a:rPr lang="en-US" altLang="en-US" sz="4400" dirty="0"/>
              <a:t>	</a:t>
            </a:r>
            <a:r>
              <a:rPr lang="en-US" altLang="en-US" sz="4400" dirty="0" smtClean="0"/>
              <a:t>bans most jobs in coal mining.</a:t>
            </a:r>
            <a:endParaRPr lang="en-US" altLang="en-US" sz="4400" dirty="0"/>
          </a:p>
        </p:txBody>
      </p:sp>
    </p:spTree>
    <p:extLst>
      <p:ext uri="{BB962C8B-B14F-4D97-AF65-F5344CB8AC3E}">
        <p14:creationId xmlns:p14="http://schemas.microsoft.com/office/powerpoint/2010/main" val="152839974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4: </a:t>
            </a:r>
            <a:r>
              <a:rPr lang="en-US" altLang="en-US" sz="4900" dirty="0"/>
              <a:t/>
            </a:r>
            <a:br>
              <a:rPr lang="en-US" altLang="en-US" sz="4900" dirty="0"/>
            </a:br>
            <a:r>
              <a:rPr lang="en-US" altLang="en-US" sz="4900" dirty="0" smtClean="0"/>
              <a:t>Logging and sawmilling</a:t>
            </a:r>
            <a:endParaRPr lang="en-US" altLang="en-US" sz="4900" dirty="0"/>
          </a:p>
        </p:txBody>
      </p:sp>
      <p:sp>
        <p:nvSpPr>
          <p:cNvPr id="263171" name="Rectangle 1027"/>
          <p:cNvSpPr>
            <a:spLocks noGrp="1" noChangeArrowheads="1"/>
          </p:cNvSpPr>
          <p:nvPr>
            <p:ph idx="1"/>
          </p:nvPr>
        </p:nvSpPr>
        <p:spPr>
          <a:xfrm>
            <a:off x="1360966" y="2625725"/>
            <a:ext cx="9271591" cy="2355850"/>
          </a:xfrm>
        </p:spPr>
        <p:txBody>
          <a:bodyPr>
            <a:normAutofit/>
          </a:bodyPr>
          <a:lstStyle/>
          <a:p>
            <a:pPr>
              <a:lnSpc>
                <a:spcPct val="90000"/>
              </a:lnSpc>
              <a:spcBef>
                <a:spcPts val="500"/>
              </a:spcBef>
              <a:spcAft>
                <a:spcPts val="500"/>
              </a:spcAft>
              <a:buNone/>
            </a:pPr>
            <a:r>
              <a:rPr lang="en-US" altLang="en-US" sz="4400" dirty="0"/>
              <a:t>	</a:t>
            </a:r>
            <a:r>
              <a:rPr lang="en-US" altLang="en-US" sz="4400" dirty="0" smtClean="0"/>
              <a:t>bans most jobs in logging, timbering (including cutting firewood), and in sawmills.</a:t>
            </a:r>
            <a:endParaRPr lang="en-US" altLang="en-US" sz="4400" dirty="0"/>
          </a:p>
        </p:txBody>
      </p:sp>
    </p:spTree>
    <p:extLst>
      <p:ext uri="{BB962C8B-B14F-4D97-AF65-F5344CB8AC3E}">
        <p14:creationId xmlns:p14="http://schemas.microsoft.com/office/powerpoint/2010/main" val="393171052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5: </a:t>
            </a:r>
            <a:r>
              <a:rPr lang="en-US" altLang="en-US" sz="4900" dirty="0"/>
              <a:t/>
            </a:r>
            <a:br>
              <a:rPr lang="en-US" altLang="en-US" sz="4900" dirty="0"/>
            </a:br>
            <a:r>
              <a:rPr lang="en-US" altLang="en-US" sz="4900" dirty="0" smtClean="0"/>
              <a:t>Power Driven Woodworking machines</a:t>
            </a:r>
            <a:endParaRPr lang="en-US" altLang="en-US" sz="4900" dirty="0"/>
          </a:p>
        </p:txBody>
      </p:sp>
      <p:sp>
        <p:nvSpPr>
          <p:cNvPr id="263171" name="Rectangle 1027"/>
          <p:cNvSpPr>
            <a:spLocks noGrp="1" noChangeArrowheads="1"/>
          </p:cNvSpPr>
          <p:nvPr>
            <p:ph idx="1"/>
          </p:nvPr>
        </p:nvSpPr>
        <p:spPr>
          <a:xfrm>
            <a:off x="457200" y="2625725"/>
            <a:ext cx="10944225" cy="2355850"/>
          </a:xfrm>
        </p:spPr>
        <p:txBody>
          <a:bodyPr>
            <a:normAutofit fontScale="77500" lnSpcReduction="20000"/>
          </a:bodyPr>
          <a:lstStyle/>
          <a:p>
            <a:pPr>
              <a:lnSpc>
                <a:spcPct val="90000"/>
              </a:lnSpc>
              <a:spcBef>
                <a:spcPts val="500"/>
              </a:spcBef>
              <a:spcAft>
                <a:spcPts val="500"/>
              </a:spcAft>
              <a:buNone/>
            </a:pPr>
            <a:r>
              <a:rPr lang="en-US" altLang="en-US" sz="4400" dirty="0" smtClean="0"/>
              <a:t>bans the operation of most power driven woodworking</a:t>
            </a:r>
          </a:p>
          <a:p>
            <a:pPr>
              <a:lnSpc>
                <a:spcPct val="90000"/>
              </a:lnSpc>
              <a:spcBef>
                <a:spcPts val="500"/>
              </a:spcBef>
              <a:spcAft>
                <a:spcPts val="500"/>
              </a:spcAft>
              <a:buNone/>
            </a:pPr>
            <a:r>
              <a:rPr lang="en-US" altLang="en-US" sz="4400" dirty="0" smtClean="0"/>
              <a:t>machines, including saws, stapling machines, nailing</a:t>
            </a:r>
          </a:p>
          <a:p>
            <a:pPr>
              <a:lnSpc>
                <a:spcPct val="90000"/>
              </a:lnSpc>
              <a:spcBef>
                <a:spcPts val="500"/>
              </a:spcBef>
              <a:spcAft>
                <a:spcPts val="500"/>
              </a:spcAft>
              <a:buNone/>
            </a:pPr>
            <a:r>
              <a:rPr lang="en-US" altLang="en-US" sz="4400" dirty="0" smtClean="0"/>
              <a:t>machines, and sanders.</a:t>
            </a:r>
          </a:p>
          <a:p>
            <a:pPr marL="0" indent="0">
              <a:buNone/>
            </a:pPr>
            <a:r>
              <a:rPr lang="en-US" sz="2900" dirty="0" smtClean="0"/>
              <a:t>*This HO provides a </a:t>
            </a:r>
            <a:r>
              <a:rPr lang="en-US" sz="2900" dirty="0"/>
              <a:t>limited </a:t>
            </a:r>
            <a:r>
              <a:rPr lang="en-US" sz="2900" dirty="0" smtClean="0"/>
              <a:t>exemption for 16-and </a:t>
            </a:r>
            <a:r>
              <a:rPr lang="en-US" sz="2900" dirty="0"/>
              <a:t>17-year-olds who are bona-fide </a:t>
            </a:r>
            <a:r>
              <a:rPr lang="en-US" sz="2900" dirty="0" smtClean="0"/>
              <a:t>student learners</a:t>
            </a:r>
            <a:r>
              <a:rPr lang="en-US" sz="2900" dirty="0"/>
              <a:t> </a:t>
            </a:r>
            <a:r>
              <a:rPr lang="en-US" sz="2900" dirty="0" smtClean="0"/>
              <a:t>and </a:t>
            </a:r>
            <a:r>
              <a:rPr lang="en-US" sz="2900" dirty="0"/>
              <a:t>apprentices.</a:t>
            </a:r>
            <a:endParaRPr lang="en-US" altLang="en-US" sz="2900" dirty="0"/>
          </a:p>
        </p:txBody>
      </p:sp>
    </p:spTree>
    <p:extLst>
      <p:ext uri="{BB962C8B-B14F-4D97-AF65-F5344CB8AC3E}">
        <p14:creationId xmlns:p14="http://schemas.microsoft.com/office/powerpoint/2010/main" val="369584949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6</a:t>
            </a:r>
            <a:r>
              <a:rPr lang="en-US" altLang="en-US" sz="4900" dirty="0" smtClean="0"/>
              <a:t>: </a:t>
            </a:r>
            <a:r>
              <a:rPr lang="en-US" altLang="en-US" sz="4900" dirty="0"/>
              <a:t/>
            </a:r>
            <a:br>
              <a:rPr lang="en-US" altLang="en-US" sz="4900" dirty="0"/>
            </a:br>
            <a:r>
              <a:rPr lang="en-US" altLang="en-US" sz="4900" dirty="0" smtClean="0"/>
              <a:t>exposure to radioactive substances and ionizing radiation</a:t>
            </a:r>
            <a:endParaRPr lang="en-US" altLang="en-US" sz="4900" dirty="0"/>
          </a:p>
        </p:txBody>
      </p:sp>
      <p:sp>
        <p:nvSpPr>
          <p:cNvPr id="263171" name="Rectangle 1027"/>
          <p:cNvSpPr>
            <a:spLocks noGrp="1" noChangeArrowheads="1"/>
          </p:cNvSpPr>
          <p:nvPr>
            <p:ph idx="1"/>
          </p:nvPr>
        </p:nvSpPr>
        <p:spPr>
          <a:xfrm>
            <a:off x="1360966" y="2625725"/>
            <a:ext cx="9271591" cy="2355850"/>
          </a:xfrm>
        </p:spPr>
        <p:txBody>
          <a:bodyPr>
            <a:normAutofit/>
          </a:bodyPr>
          <a:lstStyle/>
          <a:p>
            <a:pPr>
              <a:lnSpc>
                <a:spcPct val="90000"/>
              </a:lnSpc>
              <a:spcBef>
                <a:spcPts val="500"/>
              </a:spcBef>
              <a:spcAft>
                <a:spcPts val="500"/>
              </a:spcAft>
              <a:buNone/>
            </a:pPr>
            <a:endParaRPr lang="en-US" altLang="en-US" sz="4000" dirty="0"/>
          </a:p>
          <a:p>
            <a:pPr>
              <a:lnSpc>
                <a:spcPct val="90000"/>
              </a:lnSpc>
              <a:spcBef>
                <a:spcPts val="500"/>
              </a:spcBef>
              <a:spcAft>
                <a:spcPts val="500"/>
              </a:spcAft>
              <a:buNone/>
            </a:pPr>
            <a:r>
              <a:rPr lang="en-US" altLang="en-US" sz="4400" dirty="0"/>
              <a:t>	</a:t>
            </a:r>
            <a:r>
              <a:rPr lang="en-US" altLang="en-US" sz="4400" dirty="0" smtClean="0"/>
              <a:t>bans exposure to radioactive materials.</a:t>
            </a:r>
            <a:endParaRPr lang="en-US" altLang="en-US" sz="4400" dirty="0"/>
          </a:p>
        </p:txBody>
      </p:sp>
    </p:spTree>
    <p:extLst>
      <p:ext uri="{BB962C8B-B14F-4D97-AF65-F5344CB8AC3E}">
        <p14:creationId xmlns:p14="http://schemas.microsoft.com/office/powerpoint/2010/main" val="136127691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7: </a:t>
            </a:r>
            <a:r>
              <a:rPr lang="en-US" altLang="en-US" sz="4900" dirty="0"/>
              <a:t/>
            </a:r>
            <a:br>
              <a:rPr lang="en-US" altLang="en-US" sz="4900" dirty="0"/>
            </a:br>
            <a:r>
              <a:rPr lang="en-US" altLang="en-US" sz="4900" dirty="0" smtClean="0"/>
              <a:t>power driven hoisting apparatus</a:t>
            </a:r>
            <a:endParaRPr lang="en-US" altLang="en-US" sz="4900" dirty="0"/>
          </a:p>
        </p:txBody>
      </p:sp>
      <p:sp>
        <p:nvSpPr>
          <p:cNvPr id="263171" name="Rectangle 1027"/>
          <p:cNvSpPr>
            <a:spLocks noGrp="1" noChangeArrowheads="1"/>
          </p:cNvSpPr>
          <p:nvPr>
            <p:ph idx="1"/>
          </p:nvPr>
        </p:nvSpPr>
        <p:spPr>
          <a:xfrm>
            <a:off x="1360966" y="2392326"/>
            <a:ext cx="9271591" cy="2987747"/>
          </a:xfrm>
        </p:spPr>
        <p:txBody>
          <a:bodyPr>
            <a:normAutofit fontScale="85000" lnSpcReduction="10000"/>
          </a:bodyPr>
          <a:lstStyle/>
          <a:p>
            <a:pPr>
              <a:lnSpc>
                <a:spcPct val="90000"/>
              </a:lnSpc>
              <a:spcBef>
                <a:spcPts val="500"/>
              </a:spcBef>
              <a:spcAft>
                <a:spcPts val="500"/>
              </a:spcAft>
              <a:buNone/>
            </a:pPr>
            <a:endParaRPr lang="en-US" altLang="en-US" sz="4000" dirty="0"/>
          </a:p>
          <a:p>
            <a:pPr>
              <a:lnSpc>
                <a:spcPct val="90000"/>
              </a:lnSpc>
              <a:spcBef>
                <a:spcPts val="500"/>
              </a:spcBef>
              <a:spcAft>
                <a:spcPts val="500"/>
              </a:spcAft>
              <a:buNone/>
            </a:pPr>
            <a:r>
              <a:rPr lang="en-US" altLang="en-US" sz="4400" dirty="0"/>
              <a:t>	</a:t>
            </a:r>
            <a:r>
              <a:rPr lang="en-US" altLang="en-US" sz="4400" dirty="0" smtClean="0"/>
              <a:t>bans the operation of and riding on most power driven hoisting apparatus such as freight elevators, bobcats, cherry pickers, boom trucks, cranes, scissor lifts, and most high lift trucks, including forklifts.</a:t>
            </a:r>
            <a:endParaRPr lang="en-US" altLang="en-US" sz="4400" dirty="0"/>
          </a:p>
        </p:txBody>
      </p:sp>
    </p:spTree>
    <p:extLst>
      <p:ext uri="{BB962C8B-B14F-4D97-AF65-F5344CB8AC3E}">
        <p14:creationId xmlns:p14="http://schemas.microsoft.com/office/powerpoint/2010/main" val="307111193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7: </a:t>
            </a:r>
            <a:r>
              <a:rPr lang="en-US" altLang="en-US" sz="4900" dirty="0"/>
              <a:t/>
            </a:r>
            <a:br>
              <a:rPr lang="en-US" altLang="en-US" sz="4900" dirty="0"/>
            </a:br>
            <a:r>
              <a:rPr lang="en-US" altLang="en-US" sz="4900" dirty="0" smtClean="0"/>
              <a:t>power driven hoisting apparatus</a:t>
            </a:r>
            <a:endParaRPr lang="en-US" altLang="en-US" sz="4900" dirty="0"/>
          </a:p>
        </p:txBody>
      </p:sp>
      <p:sp>
        <p:nvSpPr>
          <p:cNvPr id="263171" name="Rectangle 1027"/>
          <p:cNvSpPr>
            <a:spLocks noGrp="1" noChangeArrowheads="1"/>
          </p:cNvSpPr>
          <p:nvPr>
            <p:ph idx="1"/>
          </p:nvPr>
        </p:nvSpPr>
        <p:spPr>
          <a:xfrm>
            <a:off x="1360966" y="1998922"/>
            <a:ext cx="9271591" cy="3381152"/>
          </a:xfrm>
        </p:spPr>
        <p:txBody>
          <a:bodyPr>
            <a:normAutofit fontScale="92500" lnSpcReduction="10000"/>
          </a:bodyPr>
          <a:lstStyle/>
          <a:p>
            <a:pPr>
              <a:lnSpc>
                <a:spcPct val="90000"/>
              </a:lnSpc>
              <a:spcBef>
                <a:spcPts val="500"/>
              </a:spcBef>
              <a:spcAft>
                <a:spcPts val="500"/>
              </a:spcAft>
              <a:buNone/>
            </a:pPr>
            <a:endParaRPr lang="en-US" altLang="en-US" sz="4000" dirty="0"/>
          </a:p>
          <a:p>
            <a:pPr>
              <a:lnSpc>
                <a:spcPct val="90000"/>
              </a:lnSpc>
              <a:spcBef>
                <a:spcPts val="500"/>
              </a:spcBef>
              <a:spcAft>
                <a:spcPts val="500"/>
              </a:spcAft>
              <a:buNone/>
            </a:pPr>
            <a:r>
              <a:rPr lang="en-US" altLang="en-US" sz="4400" dirty="0"/>
              <a:t>	</a:t>
            </a:r>
            <a:r>
              <a:rPr lang="en-US" altLang="en-US" sz="4400" dirty="0" smtClean="0"/>
              <a:t>also bans operating and riding on smaller hoists, such as those used for lifting patients in nursing facilities and hospitals except under certain conditions.</a:t>
            </a:r>
            <a:endParaRPr lang="en-US" altLang="en-US" sz="4400" dirty="0"/>
          </a:p>
        </p:txBody>
      </p:sp>
    </p:spTree>
    <p:extLst>
      <p:ext uri="{BB962C8B-B14F-4D97-AF65-F5344CB8AC3E}">
        <p14:creationId xmlns:p14="http://schemas.microsoft.com/office/powerpoint/2010/main" val="318285715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8: </a:t>
            </a:r>
            <a:r>
              <a:rPr lang="en-US" altLang="en-US" sz="4900" dirty="0"/>
              <a:t/>
            </a:r>
            <a:br>
              <a:rPr lang="en-US" altLang="en-US" sz="4900" dirty="0"/>
            </a:br>
            <a:r>
              <a:rPr lang="en-US" altLang="en-US" sz="4900" dirty="0" smtClean="0"/>
              <a:t>power driven metal forming, punching, and shearing machines</a:t>
            </a:r>
            <a:endParaRPr lang="en-US" altLang="en-US" sz="4900" dirty="0"/>
          </a:p>
        </p:txBody>
      </p:sp>
      <p:sp>
        <p:nvSpPr>
          <p:cNvPr id="263171" name="Rectangle 1027"/>
          <p:cNvSpPr>
            <a:spLocks noGrp="1" noChangeArrowheads="1"/>
          </p:cNvSpPr>
          <p:nvPr>
            <p:ph idx="1"/>
          </p:nvPr>
        </p:nvSpPr>
        <p:spPr>
          <a:xfrm>
            <a:off x="1360966" y="2392326"/>
            <a:ext cx="9271591" cy="2987747"/>
          </a:xfrm>
        </p:spPr>
        <p:txBody>
          <a:bodyPr>
            <a:normAutofit fontScale="77500" lnSpcReduction="20000"/>
          </a:bodyPr>
          <a:lstStyle/>
          <a:p>
            <a:pPr>
              <a:lnSpc>
                <a:spcPct val="90000"/>
              </a:lnSpc>
              <a:spcBef>
                <a:spcPts val="500"/>
              </a:spcBef>
              <a:spcAft>
                <a:spcPts val="500"/>
              </a:spcAft>
              <a:buNone/>
            </a:pPr>
            <a:endParaRPr lang="en-US" altLang="en-US" sz="4000" dirty="0"/>
          </a:p>
          <a:p>
            <a:pPr>
              <a:lnSpc>
                <a:spcPct val="90000"/>
              </a:lnSpc>
              <a:spcBef>
                <a:spcPts val="500"/>
              </a:spcBef>
              <a:spcAft>
                <a:spcPts val="500"/>
              </a:spcAft>
              <a:buNone/>
            </a:pPr>
            <a:r>
              <a:rPr lang="en-US" altLang="en-US" sz="4400" dirty="0"/>
              <a:t>	</a:t>
            </a:r>
            <a:r>
              <a:rPr lang="en-US" altLang="en-US" sz="4400" dirty="0" smtClean="0"/>
              <a:t>bans the operation of certain power driven metal working machines, including rolling machines, apron brakes, and drop hammers.</a:t>
            </a:r>
          </a:p>
          <a:p>
            <a:pPr>
              <a:lnSpc>
                <a:spcPct val="90000"/>
              </a:lnSpc>
              <a:spcBef>
                <a:spcPts val="500"/>
              </a:spcBef>
              <a:spcAft>
                <a:spcPts val="500"/>
              </a:spcAft>
              <a:buNone/>
            </a:pPr>
            <a:endParaRPr lang="en-US" altLang="en-US" sz="4400" dirty="0" smtClean="0"/>
          </a:p>
          <a:p>
            <a:pPr>
              <a:lnSpc>
                <a:spcPct val="90000"/>
              </a:lnSpc>
              <a:spcBef>
                <a:spcPts val="500"/>
              </a:spcBef>
              <a:spcAft>
                <a:spcPts val="500"/>
              </a:spcAft>
              <a:buNone/>
            </a:pPr>
            <a:r>
              <a:rPr lang="en-US" sz="2600" dirty="0"/>
              <a:t>*This HO provides a limited exemption for 16-and 17-year-olds who are bona-fide student learners and apprentices.</a:t>
            </a:r>
            <a:endParaRPr lang="en-US" altLang="en-US" sz="2600" dirty="0"/>
          </a:p>
          <a:p>
            <a:pPr>
              <a:lnSpc>
                <a:spcPct val="90000"/>
              </a:lnSpc>
              <a:spcBef>
                <a:spcPts val="500"/>
              </a:spcBef>
              <a:spcAft>
                <a:spcPts val="500"/>
              </a:spcAft>
              <a:buNone/>
            </a:pPr>
            <a:endParaRPr lang="en-US" altLang="en-US" sz="4400" dirty="0"/>
          </a:p>
        </p:txBody>
      </p:sp>
    </p:spTree>
    <p:extLst>
      <p:ext uri="{BB962C8B-B14F-4D97-AF65-F5344CB8AC3E}">
        <p14:creationId xmlns:p14="http://schemas.microsoft.com/office/powerpoint/2010/main" val="337699805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9</a:t>
            </a:r>
            <a:r>
              <a:rPr lang="en-US" altLang="en-US" sz="4900" dirty="0" smtClean="0"/>
              <a:t>: </a:t>
            </a:r>
            <a:r>
              <a:rPr lang="en-US" altLang="en-US" sz="4900" dirty="0"/>
              <a:t/>
            </a:r>
            <a:br>
              <a:rPr lang="en-US" altLang="en-US" sz="4900" dirty="0"/>
            </a:br>
            <a:r>
              <a:rPr lang="en-US" altLang="en-US" sz="4900" dirty="0" smtClean="0"/>
              <a:t>mining, other than coal</a:t>
            </a:r>
            <a:endParaRPr lang="en-US" altLang="en-US" sz="4900" dirty="0"/>
          </a:p>
        </p:txBody>
      </p:sp>
      <p:sp>
        <p:nvSpPr>
          <p:cNvPr id="263171" name="Rectangle 1027"/>
          <p:cNvSpPr>
            <a:spLocks noGrp="1" noChangeArrowheads="1"/>
          </p:cNvSpPr>
          <p:nvPr>
            <p:ph idx="1"/>
          </p:nvPr>
        </p:nvSpPr>
        <p:spPr>
          <a:xfrm>
            <a:off x="1360966" y="2392326"/>
            <a:ext cx="9271591" cy="2987747"/>
          </a:xfrm>
        </p:spPr>
        <p:txBody>
          <a:bodyPr>
            <a:normAutofit fontScale="70000" lnSpcReduction="20000"/>
          </a:bodyPr>
          <a:lstStyle/>
          <a:p>
            <a:pPr>
              <a:lnSpc>
                <a:spcPct val="90000"/>
              </a:lnSpc>
              <a:spcBef>
                <a:spcPts val="500"/>
              </a:spcBef>
              <a:spcAft>
                <a:spcPts val="500"/>
              </a:spcAft>
              <a:buNone/>
            </a:pPr>
            <a:endParaRPr lang="en-US" altLang="en-US" sz="4000" dirty="0"/>
          </a:p>
          <a:p>
            <a:pPr marL="0" indent="0">
              <a:lnSpc>
                <a:spcPct val="90000"/>
              </a:lnSpc>
              <a:spcBef>
                <a:spcPts val="500"/>
              </a:spcBef>
              <a:spcAft>
                <a:spcPts val="500"/>
              </a:spcAft>
              <a:buNone/>
            </a:pPr>
            <a:r>
              <a:rPr lang="en-US" altLang="en-US" sz="5200" dirty="0"/>
              <a:t>Bans most jobs in mining at metal mines, quarries, </a:t>
            </a:r>
            <a:r>
              <a:rPr lang="en-US" altLang="en-US" sz="5200" dirty="0" smtClean="0"/>
              <a:t>and </a:t>
            </a:r>
            <a:r>
              <a:rPr lang="en-US" altLang="en-US" sz="5200" dirty="0"/>
              <a:t>other mining sites including underground work in mines, work in or about open cut mines, open quarries, clay pits, and sand and gravel operations.</a:t>
            </a:r>
          </a:p>
        </p:txBody>
      </p:sp>
    </p:spTree>
    <p:extLst>
      <p:ext uri="{BB962C8B-B14F-4D97-AF65-F5344CB8AC3E}">
        <p14:creationId xmlns:p14="http://schemas.microsoft.com/office/powerpoint/2010/main" val="274401533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10: </a:t>
            </a:r>
            <a:r>
              <a:rPr lang="en-US" altLang="en-US" sz="4900" dirty="0"/>
              <a:t/>
            </a:r>
            <a:br>
              <a:rPr lang="en-US" altLang="en-US" sz="4900" dirty="0"/>
            </a:br>
            <a:r>
              <a:rPr lang="en-US" altLang="en-US" sz="4900" dirty="0" smtClean="0"/>
              <a:t>power driven meat processing machines</a:t>
            </a:r>
            <a:endParaRPr lang="en-US" altLang="en-US" sz="4900" dirty="0"/>
          </a:p>
        </p:txBody>
      </p:sp>
      <p:sp>
        <p:nvSpPr>
          <p:cNvPr id="263171" name="Rectangle 1027"/>
          <p:cNvSpPr>
            <a:spLocks noGrp="1" noChangeArrowheads="1"/>
          </p:cNvSpPr>
          <p:nvPr>
            <p:ph idx="1"/>
          </p:nvPr>
        </p:nvSpPr>
        <p:spPr>
          <a:xfrm>
            <a:off x="1360966" y="2030820"/>
            <a:ext cx="9579936" cy="3349254"/>
          </a:xfrm>
        </p:spPr>
        <p:txBody>
          <a:bodyPr>
            <a:normAutofit fontScale="47500" lnSpcReduction="20000"/>
          </a:bodyPr>
          <a:lstStyle/>
          <a:p>
            <a:pPr>
              <a:lnSpc>
                <a:spcPct val="90000"/>
              </a:lnSpc>
              <a:spcBef>
                <a:spcPts val="500"/>
              </a:spcBef>
              <a:spcAft>
                <a:spcPts val="500"/>
              </a:spcAft>
              <a:buNone/>
            </a:pPr>
            <a:endParaRPr lang="en-US" altLang="en-US" sz="4000" dirty="0"/>
          </a:p>
          <a:p>
            <a:pPr marL="0" indent="0">
              <a:lnSpc>
                <a:spcPct val="90000"/>
              </a:lnSpc>
              <a:spcBef>
                <a:spcPts val="500"/>
              </a:spcBef>
              <a:spcAft>
                <a:spcPts val="500"/>
              </a:spcAft>
              <a:buNone/>
            </a:pPr>
            <a:r>
              <a:rPr lang="en-US" altLang="en-US" sz="6500" dirty="0" smtClean="0"/>
              <a:t>Bans the operation of power driven meat processing machines, such as meat slicers, saws, and meat choppers even if used on items other than meat. Also bans all occupations in slaughtering, processing, and packing.</a:t>
            </a:r>
          </a:p>
          <a:p>
            <a:pPr marL="0" indent="0">
              <a:lnSpc>
                <a:spcPct val="90000"/>
              </a:lnSpc>
              <a:spcBef>
                <a:spcPts val="500"/>
              </a:spcBef>
              <a:spcAft>
                <a:spcPts val="500"/>
              </a:spcAft>
              <a:buNone/>
            </a:pPr>
            <a:endParaRPr lang="en-US" altLang="en-US" sz="4200" dirty="0"/>
          </a:p>
          <a:p>
            <a:pPr marL="0" indent="0">
              <a:lnSpc>
                <a:spcPct val="90000"/>
              </a:lnSpc>
              <a:spcBef>
                <a:spcPts val="500"/>
              </a:spcBef>
              <a:spcAft>
                <a:spcPts val="500"/>
              </a:spcAft>
              <a:buNone/>
            </a:pPr>
            <a:r>
              <a:rPr lang="en-US" sz="4200" dirty="0"/>
              <a:t>*This HO provides a limited exemption for 16-and 17-year-olds who are bona-fide student learners and apprentices.</a:t>
            </a:r>
            <a:endParaRPr lang="en-US" altLang="en-US" sz="4200" dirty="0"/>
          </a:p>
          <a:p>
            <a:pPr marL="0" indent="0">
              <a:lnSpc>
                <a:spcPct val="90000"/>
              </a:lnSpc>
              <a:spcBef>
                <a:spcPts val="500"/>
              </a:spcBef>
              <a:spcAft>
                <a:spcPts val="500"/>
              </a:spcAft>
              <a:buNone/>
            </a:pPr>
            <a:endParaRPr lang="en-US" altLang="en-US" sz="5200" dirty="0"/>
          </a:p>
        </p:txBody>
      </p:sp>
    </p:spTree>
    <p:extLst>
      <p:ext uri="{BB962C8B-B14F-4D97-AF65-F5344CB8AC3E}">
        <p14:creationId xmlns:p14="http://schemas.microsoft.com/office/powerpoint/2010/main" val="41350002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3181" y="382771"/>
            <a:ext cx="4543072" cy="2023252"/>
          </a:xfrm>
        </p:spPr>
        <p:txBody>
          <a:bodyPr anchor="t"/>
          <a:lstStyle/>
          <a:p>
            <a:pPr algn="l"/>
            <a:r>
              <a:rPr lang="en-US" sz="5400" dirty="0" smtClean="0"/>
              <a:t>Here, There, Everywhere</a:t>
            </a:r>
            <a:endParaRPr lang="en-US" sz="5400" dirty="0"/>
          </a:p>
        </p:txBody>
      </p:sp>
      <p:sp>
        <p:nvSpPr>
          <p:cNvPr id="3" name="Content Placeholder 2"/>
          <p:cNvSpPr>
            <a:spLocks noGrp="1"/>
          </p:cNvSpPr>
          <p:nvPr>
            <p:ph sz="quarter" idx="4294967295"/>
          </p:nvPr>
        </p:nvSpPr>
        <p:spPr>
          <a:xfrm>
            <a:off x="7113181" y="1988288"/>
            <a:ext cx="4543072" cy="2573079"/>
          </a:xfrm>
        </p:spPr>
        <p:txBody>
          <a:bodyPr>
            <a:noAutofit/>
          </a:bodyPr>
          <a:lstStyle/>
          <a:p>
            <a:pPr marL="0" indent="0" algn="ctr">
              <a:buNone/>
            </a:pPr>
            <a:r>
              <a:rPr lang="en-US" altLang="en-US" sz="4000" cap="none" dirty="0" smtClean="0">
                <a:latin typeface="Tempus Sans ITC" panose="04020404030D07020202" pitchFamily="82" charset="0"/>
                <a:ea typeface="ヒラギノ角ゴ Pro W3" charset="-128"/>
              </a:rPr>
              <a:t>More than 200 offices nationwide</a:t>
            </a:r>
            <a:endParaRPr lang="en-US" altLang="en-US" sz="4000" cap="none" dirty="0">
              <a:latin typeface="Tempus Sans ITC" panose="04020404030D07020202" pitchFamily="82" charset="0"/>
              <a:ea typeface="ヒラギノ角ゴ Pro W3" charset="-128"/>
            </a:endParaRPr>
          </a:p>
        </p:txBody>
      </p:sp>
      <p:pic>
        <p:nvPicPr>
          <p:cNvPr id="5" name="Picture Placeholder 5"/>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64000"/>
                    </a14:imgEffect>
                  </a14:imgLayer>
                </a14:imgProps>
              </a:ext>
              <a:ext uri="{28A0092B-C50C-407E-A947-70E740481C1C}">
                <a14:useLocalDpi xmlns:a14="http://schemas.microsoft.com/office/drawing/2010/main" val="0"/>
              </a:ext>
            </a:extLst>
          </a:blip>
          <a:srcRect t="449" b="449"/>
          <a:stretch>
            <a:fillRect/>
          </a:stretch>
        </p:blipFill>
        <p:spPr>
          <a:xfrm>
            <a:off x="262855" y="382771"/>
            <a:ext cx="6754634" cy="5071533"/>
          </a:xfrm>
        </p:spPr>
      </p:pic>
    </p:spTree>
    <p:extLst>
      <p:ext uri="{BB962C8B-B14F-4D97-AF65-F5344CB8AC3E}">
        <p14:creationId xmlns:p14="http://schemas.microsoft.com/office/powerpoint/2010/main" val="27613998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11: </a:t>
            </a:r>
            <a:r>
              <a:rPr lang="en-US" altLang="en-US" sz="4900" dirty="0"/>
              <a:t/>
            </a:r>
            <a:br>
              <a:rPr lang="en-US" altLang="en-US" sz="4900" dirty="0"/>
            </a:br>
            <a:r>
              <a:rPr lang="en-US" altLang="en-US" sz="4900" dirty="0" smtClean="0"/>
              <a:t>power driven bakery machines</a:t>
            </a:r>
            <a:endParaRPr lang="en-US" altLang="en-US" sz="4900" dirty="0"/>
          </a:p>
        </p:txBody>
      </p:sp>
      <p:sp>
        <p:nvSpPr>
          <p:cNvPr id="263171" name="Rectangle 1027"/>
          <p:cNvSpPr>
            <a:spLocks noGrp="1" noChangeArrowheads="1"/>
          </p:cNvSpPr>
          <p:nvPr>
            <p:ph idx="1"/>
          </p:nvPr>
        </p:nvSpPr>
        <p:spPr>
          <a:xfrm>
            <a:off x="1360966" y="2030820"/>
            <a:ext cx="9579936" cy="3349254"/>
          </a:xfrm>
        </p:spPr>
        <p:txBody>
          <a:bodyPr>
            <a:normAutofit fontScale="92500" lnSpcReduction="10000"/>
          </a:bodyPr>
          <a:lstStyle/>
          <a:p>
            <a:pPr>
              <a:lnSpc>
                <a:spcPct val="90000"/>
              </a:lnSpc>
              <a:spcBef>
                <a:spcPts val="500"/>
              </a:spcBef>
              <a:spcAft>
                <a:spcPts val="500"/>
              </a:spcAft>
              <a:buNone/>
            </a:pPr>
            <a:endParaRPr lang="en-US" altLang="en-US" sz="4000" dirty="0"/>
          </a:p>
          <a:p>
            <a:pPr marL="0" indent="0">
              <a:lnSpc>
                <a:spcPct val="90000"/>
              </a:lnSpc>
              <a:spcBef>
                <a:spcPts val="500"/>
              </a:spcBef>
              <a:spcAft>
                <a:spcPts val="500"/>
              </a:spcAft>
              <a:buNone/>
            </a:pPr>
            <a:r>
              <a:rPr lang="en-US" altLang="en-US" sz="5200" dirty="0" smtClean="0"/>
              <a:t>Bans the operation of power driven machines such as vertical dough mixers, some batter mixers, dough rollers, and dough sheeters.</a:t>
            </a:r>
            <a:endParaRPr lang="en-US" altLang="en-US" sz="5200" dirty="0"/>
          </a:p>
        </p:txBody>
      </p:sp>
    </p:spTree>
    <p:extLst>
      <p:ext uri="{BB962C8B-B14F-4D97-AF65-F5344CB8AC3E}">
        <p14:creationId xmlns:p14="http://schemas.microsoft.com/office/powerpoint/2010/main" val="308314343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12: </a:t>
            </a:r>
            <a:r>
              <a:rPr lang="en-US" altLang="en-US" sz="4900" dirty="0"/>
              <a:t/>
            </a:r>
            <a:br>
              <a:rPr lang="en-US" altLang="en-US" sz="4900" dirty="0"/>
            </a:br>
            <a:r>
              <a:rPr lang="en-US" altLang="en-US" sz="4900" dirty="0" smtClean="0"/>
              <a:t>power driven paper products machines</a:t>
            </a:r>
            <a:endParaRPr lang="en-US" altLang="en-US" sz="4900" dirty="0"/>
          </a:p>
        </p:txBody>
      </p:sp>
      <p:sp>
        <p:nvSpPr>
          <p:cNvPr id="263171" name="Rectangle 1027"/>
          <p:cNvSpPr>
            <a:spLocks noGrp="1" noChangeArrowheads="1"/>
          </p:cNvSpPr>
          <p:nvPr>
            <p:ph idx="1"/>
          </p:nvPr>
        </p:nvSpPr>
        <p:spPr>
          <a:xfrm>
            <a:off x="1360966" y="2030820"/>
            <a:ext cx="9579936" cy="3349254"/>
          </a:xfrm>
        </p:spPr>
        <p:txBody>
          <a:bodyPr>
            <a:normAutofit fontScale="92500" lnSpcReduction="10000"/>
          </a:bodyPr>
          <a:lstStyle/>
          <a:p>
            <a:pPr marL="0" indent="0">
              <a:lnSpc>
                <a:spcPct val="90000"/>
              </a:lnSpc>
              <a:spcBef>
                <a:spcPts val="500"/>
              </a:spcBef>
              <a:spcAft>
                <a:spcPts val="500"/>
              </a:spcAft>
              <a:buNone/>
            </a:pPr>
            <a:endParaRPr lang="en-US" altLang="en-US" sz="3200" dirty="0" smtClean="0"/>
          </a:p>
          <a:p>
            <a:pPr marL="0" indent="0">
              <a:lnSpc>
                <a:spcPct val="90000"/>
              </a:lnSpc>
              <a:spcBef>
                <a:spcPts val="500"/>
              </a:spcBef>
              <a:spcAft>
                <a:spcPts val="500"/>
              </a:spcAft>
              <a:buNone/>
            </a:pPr>
            <a:r>
              <a:rPr lang="en-US" altLang="en-US" sz="3200" dirty="0" smtClean="0"/>
              <a:t>Bans the operation of paper products machines, including balers and compactors.</a:t>
            </a:r>
          </a:p>
          <a:p>
            <a:pPr marL="0" indent="0">
              <a:lnSpc>
                <a:spcPct val="90000"/>
              </a:lnSpc>
              <a:spcBef>
                <a:spcPts val="500"/>
              </a:spcBef>
              <a:spcAft>
                <a:spcPts val="500"/>
              </a:spcAft>
              <a:buNone/>
            </a:pPr>
            <a:r>
              <a:rPr lang="en-US" sz="3200" dirty="0" smtClean="0"/>
              <a:t>16- </a:t>
            </a:r>
            <a:r>
              <a:rPr lang="en-US" sz="3200" dirty="0"/>
              <a:t>and 17-year-olds can </a:t>
            </a:r>
            <a:r>
              <a:rPr lang="en-US" sz="3200" i="1" dirty="0"/>
              <a:t>load</a:t>
            </a:r>
            <a:r>
              <a:rPr lang="en-US" sz="3200" dirty="0"/>
              <a:t> certain power-driven compactors and </a:t>
            </a:r>
            <a:r>
              <a:rPr lang="en-US" sz="3200" dirty="0" smtClean="0"/>
              <a:t>balers</a:t>
            </a:r>
          </a:p>
          <a:p>
            <a:pPr marL="0" indent="0">
              <a:lnSpc>
                <a:spcPct val="90000"/>
              </a:lnSpc>
              <a:spcBef>
                <a:spcPts val="500"/>
              </a:spcBef>
              <a:spcAft>
                <a:spcPts val="500"/>
              </a:spcAft>
              <a:buNone/>
            </a:pPr>
            <a:endParaRPr lang="en-US" sz="2200" dirty="0" smtClean="0"/>
          </a:p>
          <a:p>
            <a:pPr marL="0" indent="0">
              <a:lnSpc>
                <a:spcPct val="90000"/>
              </a:lnSpc>
              <a:spcBef>
                <a:spcPts val="500"/>
              </a:spcBef>
              <a:spcAft>
                <a:spcPts val="500"/>
              </a:spcAft>
              <a:buNone/>
            </a:pPr>
            <a:r>
              <a:rPr lang="en-US" sz="2200" dirty="0"/>
              <a:t>*This HO provides a limited exemption for 16-and 17-year-olds who are bona-fide student learners and apprentices.</a:t>
            </a:r>
            <a:endParaRPr lang="en-US" altLang="en-US" sz="2200" dirty="0"/>
          </a:p>
          <a:p>
            <a:pPr marL="0" indent="0">
              <a:lnSpc>
                <a:spcPct val="90000"/>
              </a:lnSpc>
              <a:spcBef>
                <a:spcPts val="500"/>
              </a:spcBef>
              <a:spcAft>
                <a:spcPts val="500"/>
              </a:spcAft>
              <a:buNone/>
            </a:pPr>
            <a:endParaRPr lang="en-US" altLang="en-US" sz="3200" dirty="0"/>
          </a:p>
        </p:txBody>
      </p:sp>
    </p:spTree>
    <p:extLst>
      <p:ext uri="{BB962C8B-B14F-4D97-AF65-F5344CB8AC3E}">
        <p14:creationId xmlns:p14="http://schemas.microsoft.com/office/powerpoint/2010/main" val="260198105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13: </a:t>
            </a:r>
            <a:r>
              <a:rPr lang="en-US" altLang="en-US" sz="4900" dirty="0"/>
              <a:t/>
            </a:r>
            <a:br>
              <a:rPr lang="en-US" altLang="en-US" sz="4900" dirty="0"/>
            </a:br>
            <a:r>
              <a:rPr lang="en-US" altLang="en-US" sz="4900" dirty="0" smtClean="0"/>
              <a:t>manufacturing of brick, tile, and related products</a:t>
            </a:r>
            <a:endParaRPr lang="en-US" altLang="en-US" sz="4900" dirty="0"/>
          </a:p>
        </p:txBody>
      </p:sp>
      <p:sp>
        <p:nvSpPr>
          <p:cNvPr id="263171" name="Rectangle 1027"/>
          <p:cNvSpPr>
            <a:spLocks noGrp="1" noChangeArrowheads="1"/>
          </p:cNvSpPr>
          <p:nvPr>
            <p:ph idx="1"/>
          </p:nvPr>
        </p:nvSpPr>
        <p:spPr>
          <a:xfrm>
            <a:off x="1360966" y="2030820"/>
            <a:ext cx="9579936" cy="3349254"/>
          </a:xfrm>
        </p:spPr>
        <p:txBody>
          <a:bodyPr>
            <a:normAutofit lnSpcReduction="10000"/>
          </a:bodyPr>
          <a:lstStyle/>
          <a:p>
            <a:pPr>
              <a:lnSpc>
                <a:spcPct val="90000"/>
              </a:lnSpc>
              <a:spcBef>
                <a:spcPts val="500"/>
              </a:spcBef>
              <a:spcAft>
                <a:spcPts val="500"/>
              </a:spcAft>
              <a:buNone/>
            </a:pPr>
            <a:endParaRPr lang="en-US" altLang="en-US" sz="4000" dirty="0"/>
          </a:p>
          <a:p>
            <a:pPr marL="0" indent="0">
              <a:lnSpc>
                <a:spcPct val="90000"/>
              </a:lnSpc>
              <a:spcBef>
                <a:spcPts val="500"/>
              </a:spcBef>
              <a:spcAft>
                <a:spcPts val="500"/>
              </a:spcAft>
              <a:buNone/>
            </a:pPr>
            <a:r>
              <a:rPr lang="en-US" altLang="en-US" sz="5200" dirty="0" smtClean="0"/>
              <a:t>Bans most involvement in the manufacture of clay construction products and of silica refractory products.</a:t>
            </a:r>
            <a:endParaRPr lang="en-US" altLang="en-US" sz="5200" dirty="0"/>
          </a:p>
        </p:txBody>
      </p:sp>
    </p:spTree>
    <p:extLst>
      <p:ext uri="{BB962C8B-B14F-4D97-AF65-F5344CB8AC3E}">
        <p14:creationId xmlns:p14="http://schemas.microsoft.com/office/powerpoint/2010/main" val="248670062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14: </a:t>
            </a:r>
            <a:r>
              <a:rPr lang="en-US" altLang="en-US" sz="4900" dirty="0"/>
              <a:t/>
            </a:r>
            <a:br>
              <a:rPr lang="en-US" altLang="en-US" sz="4900" dirty="0"/>
            </a:br>
            <a:r>
              <a:rPr lang="en-US" altLang="en-US" sz="4900" dirty="0" smtClean="0"/>
              <a:t>power driven saws and other cutting machines</a:t>
            </a:r>
            <a:endParaRPr lang="en-US" altLang="en-US" sz="4900" dirty="0"/>
          </a:p>
        </p:txBody>
      </p:sp>
      <p:sp>
        <p:nvSpPr>
          <p:cNvPr id="263171" name="Rectangle 1027"/>
          <p:cNvSpPr>
            <a:spLocks noGrp="1" noChangeArrowheads="1"/>
          </p:cNvSpPr>
          <p:nvPr>
            <p:ph idx="1"/>
          </p:nvPr>
        </p:nvSpPr>
        <p:spPr>
          <a:xfrm>
            <a:off x="1360965" y="2030820"/>
            <a:ext cx="9856383" cy="3349254"/>
          </a:xfrm>
        </p:spPr>
        <p:txBody>
          <a:bodyPr>
            <a:normAutofit fontScale="55000" lnSpcReduction="20000"/>
          </a:bodyPr>
          <a:lstStyle/>
          <a:p>
            <a:pPr>
              <a:lnSpc>
                <a:spcPct val="90000"/>
              </a:lnSpc>
              <a:spcBef>
                <a:spcPts val="500"/>
              </a:spcBef>
              <a:spcAft>
                <a:spcPts val="500"/>
              </a:spcAft>
              <a:buNone/>
            </a:pPr>
            <a:endParaRPr lang="en-US" altLang="en-US" sz="4000" dirty="0"/>
          </a:p>
          <a:p>
            <a:pPr marL="0" indent="0">
              <a:lnSpc>
                <a:spcPct val="90000"/>
              </a:lnSpc>
              <a:spcBef>
                <a:spcPts val="500"/>
              </a:spcBef>
              <a:spcAft>
                <a:spcPts val="500"/>
              </a:spcAft>
              <a:buNone/>
            </a:pPr>
            <a:r>
              <a:rPr lang="en-US" altLang="en-US" sz="5800" dirty="0" smtClean="0"/>
              <a:t>Bans operation of various types of power driven band saws, circular saws, guillotine shears, chain saws, reciprocating saws, wood chippers, and abrasive cutting discs, regardless of the items being cut.</a:t>
            </a:r>
          </a:p>
          <a:p>
            <a:pPr marL="0" indent="0">
              <a:lnSpc>
                <a:spcPct val="90000"/>
              </a:lnSpc>
              <a:spcBef>
                <a:spcPts val="500"/>
              </a:spcBef>
              <a:spcAft>
                <a:spcPts val="500"/>
              </a:spcAft>
              <a:buNone/>
            </a:pPr>
            <a:endParaRPr lang="en-US" altLang="en-US" sz="5200" dirty="0" smtClean="0"/>
          </a:p>
          <a:p>
            <a:pPr marL="0" indent="0">
              <a:lnSpc>
                <a:spcPct val="90000"/>
              </a:lnSpc>
              <a:spcBef>
                <a:spcPts val="500"/>
              </a:spcBef>
              <a:spcAft>
                <a:spcPts val="500"/>
              </a:spcAft>
              <a:buNone/>
            </a:pPr>
            <a:r>
              <a:rPr lang="en-US" sz="3600" dirty="0"/>
              <a:t>*This HO provides a limited exemption for 16-and 17-year-olds who are bona-fide student learners and apprentices</a:t>
            </a:r>
            <a:r>
              <a:rPr lang="en-US" sz="5400" dirty="0"/>
              <a:t>.</a:t>
            </a:r>
            <a:endParaRPr lang="en-US" altLang="en-US" sz="5400" dirty="0"/>
          </a:p>
          <a:p>
            <a:pPr marL="0" indent="0">
              <a:lnSpc>
                <a:spcPct val="90000"/>
              </a:lnSpc>
              <a:spcBef>
                <a:spcPts val="500"/>
              </a:spcBef>
              <a:spcAft>
                <a:spcPts val="500"/>
              </a:spcAft>
              <a:buNone/>
            </a:pPr>
            <a:endParaRPr lang="en-US" altLang="en-US" sz="5200" dirty="0"/>
          </a:p>
        </p:txBody>
      </p:sp>
    </p:spTree>
    <p:extLst>
      <p:ext uri="{BB962C8B-B14F-4D97-AF65-F5344CB8AC3E}">
        <p14:creationId xmlns:p14="http://schemas.microsoft.com/office/powerpoint/2010/main" val="234594994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15: </a:t>
            </a:r>
            <a:r>
              <a:rPr lang="en-US" altLang="en-US" sz="4900" dirty="0"/>
              <a:t/>
            </a:r>
            <a:br>
              <a:rPr lang="en-US" altLang="en-US" sz="4900" dirty="0"/>
            </a:br>
            <a:r>
              <a:rPr lang="en-US" altLang="en-US" sz="4900" dirty="0" smtClean="0"/>
              <a:t>wrecking, demolition, and ship breaking</a:t>
            </a:r>
            <a:endParaRPr lang="en-US" altLang="en-US" sz="4900" dirty="0"/>
          </a:p>
        </p:txBody>
      </p:sp>
      <p:sp>
        <p:nvSpPr>
          <p:cNvPr id="263171" name="Rectangle 1027"/>
          <p:cNvSpPr>
            <a:spLocks noGrp="1" noChangeArrowheads="1"/>
          </p:cNvSpPr>
          <p:nvPr>
            <p:ph idx="1"/>
          </p:nvPr>
        </p:nvSpPr>
        <p:spPr>
          <a:xfrm>
            <a:off x="1360965" y="2030820"/>
            <a:ext cx="9856383" cy="3349254"/>
          </a:xfrm>
        </p:spPr>
        <p:txBody>
          <a:bodyPr>
            <a:normAutofit fontScale="77500" lnSpcReduction="20000"/>
          </a:bodyPr>
          <a:lstStyle/>
          <a:p>
            <a:pPr>
              <a:lnSpc>
                <a:spcPct val="90000"/>
              </a:lnSpc>
              <a:spcBef>
                <a:spcPts val="500"/>
              </a:spcBef>
              <a:spcAft>
                <a:spcPts val="500"/>
              </a:spcAft>
              <a:buNone/>
            </a:pPr>
            <a:endParaRPr lang="en-US" altLang="en-US" sz="4000" dirty="0"/>
          </a:p>
          <a:p>
            <a:pPr marL="0" indent="0">
              <a:lnSpc>
                <a:spcPct val="90000"/>
              </a:lnSpc>
              <a:spcBef>
                <a:spcPts val="500"/>
              </a:spcBef>
              <a:spcAft>
                <a:spcPts val="500"/>
              </a:spcAft>
              <a:buNone/>
            </a:pPr>
            <a:r>
              <a:rPr lang="en-US" altLang="en-US" sz="5200" dirty="0" smtClean="0"/>
              <a:t>Bans all work performed at the site of a building demolition, including clean up and salvage work.  Also bans dismantling of a building, bridge, steeple, tower chimney, ships, or other structures. </a:t>
            </a:r>
            <a:endParaRPr lang="en-US" altLang="en-US" sz="5200" dirty="0"/>
          </a:p>
        </p:txBody>
      </p:sp>
    </p:spTree>
    <p:extLst>
      <p:ext uri="{BB962C8B-B14F-4D97-AF65-F5344CB8AC3E}">
        <p14:creationId xmlns:p14="http://schemas.microsoft.com/office/powerpoint/2010/main" val="157496207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16: </a:t>
            </a:r>
            <a:r>
              <a:rPr lang="en-US" altLang="en-US" sz="4900" dirty="0"/>
              <a:t/>
            </a:r>
            <a:br>
              <a:rPr lang="en-US" altLang="en-US" sz="4900" dirty="0"/>
            </a:br>
            <a:r>
              <a:rPr lang="en-US" altLang="en-US" sz="4900" dirty="0" smtClean="0"/>
              <a:t>roofing</a:t>
            </a:r>
            <a:endParaRPr lang="en-US" altLang="en-US" sz="4900" dirty="0"/>
          </a:p>
        </p:txBody>
      </p:sp>
      <p:sp>
        <p:nvSpPr>
          <p:cNvPr id="263171" name="Rectangle 1027"/>
          <p:cNvSpPr>
            <a:spLocks noGrp="1" noChangeArrowheads="1"/>
          </p:cNvSpPr>
          <p:nvPr>
            <p:ph idx="1"/>
          </p:nvPr>
        </p:nvSpPr>
        <p:spPr>
          <a:xfrm>
            <a:off x="1360965" y="2030820"/>
            <a:ext cx="9856383" cy="3349254"/>
          </a:xfrm>
        </p:spPr>
        <p:txBody>
          <a:bodyPr>
            <a:normAutofit fontScale="77500" lnSpcReduction="20000"/>
          </a:bodyPr>
          <a:lstStyle/>
          <a:p>
            <a:pPr>
              <a:lnSpc>
                <a:spcPct val="90000"/>
              </a:lnSpc>
              <a:spcBef>
                <a:spcPts val="500"/>
              </a:spcBef>
              <a:spcAft>
                <a:spcPts val="500"/>
              </a:spcAft>
              <a:buNone/>
            </a:pPr>
            <a:endParaRPr lang="en-US" altLang="en-US" sz="4000" dirty="0"/>
          </a:p>
          <a:p>
            <a:pPr marL="0" indent="0">
              <a:lnSpc>
                <a:spcPct val="90000"/>
              </a:lnSpc>
              <a:spcBef>
                <a:spcPts val="500"/>
              </a:spcBef>
              <a:spcAft>
                <a:spcPts val="500"/>
              </a:spcAft>
              <a:buNone/>
            </a:pPr>
            <a:r>
              <a:rPr lang="en-US" altLang="en-US" sz="5200" dirty="0" smtClean="0"/>
              <a:t>Bans all work in roofing operations, including work performed on the ground or in close proximity to the roof. </a:t>
            </a:r>
          </a:p>
          <a:p>
            <a:pPr marL="0" indent="0">
              <a:lnSpc>
                <a:spcPct val="90000"/>
              </a:lnSpc>
              <a:spcBef>
                <a:spcPts val="500"/>
              </a:spcBef>
              <a:spcAft>
                <a:spcPts val="500"/>
              </a:spcAft>
              <a:buNone/>
            </a:pPr>
            <a:endParaRPr lang="en-US" sz="5400" dirty="0"/>
          </a:p>
          <a:p>
            <a:pPr marL="0" indent="0">
              <a:lnSpc>
                <a:spcPct val="90000"/>
              </a:lnSpc>
              <a:spcBef>
                <a:spcPts val="500"/>
              </a:spcBef>
              <a:spcAft>
                <a:spcPts val="500"/>
              </a:spcAft>
              <a:buNone/>
            </a:pPr>
            <a:r>
              <a:rPr lang="en-US" sz="5400" dirty="0" smtClean="0"/>
              <a:t>*</a:t>
            </a:r>
            <a:r>
              <a:rPr lang="en-US" sz="2900" dirty="0" smtClean="0"/>
              <a:t>This </a:t>
            </a:r>
            <a:r>
              <a:rPr lang="en-US" sz="2900" dirty="0"/>
              <a:t>HO provides a limited exemption for 16-and 17-year-olds who are bona-fide student learners and apprentices.</a:t>
            </a:r>
            <a:endParaRPr lang="en-US" altLang="en-US" sz="2900" dirty="0"/>
          </a:p>
          <a:p>
            <a:pPr marL="0" indent="0">
              <a:lnSpc>
                <a:spcPct val="90000"/>
              </a:lnSpc>
              <a:spcBef>
                <a:spcPts val="500"/>
              </a:spcBef>
              <a:spcAft>
                <a:spcPts val="500"/>
              </a:spcAft>
              <a:buNone/>
            </a:pPr>
            <a:endParaRPr lang="en-US" altLang="en-US" sz="2900" dirty="0"/>
          </a:p>
        </p:txBody>
      </p:sp>
    </p:spTree>
    <p:extLst>
      <p:ext uri="{BB962C8B-B14F-4D97-AF65-F5344CB8AC3E}">
        <p14:creationId xmlns:p14="http://schemas.microsoft.com/office/powerpoint/2010/main" val="77207942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a:xfrm>
            <a:off x="622002" y="685800"/>
            <a:ext cx="11180135" cy="1151965"/>
          </a:xfrm>
        </p:spPr>
        <p:txBody>
          <a:bodyPr>
            <a:noAutofit/>
          </a:bodyPr>
          <a:lstStyle/>
          <a:p>
            <a:r>
              <a:rPr lang="en-US" altLang="en-US" sz="4900" dirty="0"/>
              <a:t>HO </a:t>
            </a:r>
            <a:r>
              <a:rPr lang="en-US" altLang="en-US" sz="4900" dirty="0" smtClean="0"/>
              <a:t>17: </a:t>
            </a:r>
            <a:r>
              <a:rPr lang="en-US" altLang="en-US" sz="4900" dirty="0"/>
              <a:t/>
            </a:r>
            <a:br>
              <a:rPr lang="en-US" altLang="en-US" sz="4900" dirty="0"/>
            </a:br>
            <a:r>
              <a:rPr lang="en-US" altLang="en-US" sz="4900" dirty="0" smtClean="0"/>
              <a:t>Excavation</a:t>
            </a:r>
            <a:endParaRPr lang="en-US" altLang="en-US" sz="4900" dirty="0"/>
          </a:p>
        </p:txBody>
      </p:sp>
      <p:sp>
        <p:nvSpPr>
          <p:cNvPr id="263171" name="Rectangle 1027"/>
          <p:cNvSpPr>
            <a:spLocks noGrp="1" noChangeArrowheads="1"/>
          </p:cNvSpPr>
          <p:nvPr>
            <p:ph idx="1"/>
          </p:nvPr>
        </p:nvSpPr>
        <p:spPr>
          <a:xfrm>
            <a:off x="1360966" y="2030820"/>
            <a:ext cx="9282226" cy="3349254"/>
          </a:xfrm>
        </p:spPr>
        <p:txBody>
          <a:bodyPr>
            <a:normAutofit fontScale="85000" lnSpcReduction="20000"/>
          </a:bodyPr>
          <a:lstStyle/>
          <a:p>
            <a:pPr>
              <a:lnSpc>
                <a:spcPct val="90000"/>
              </a:lnSpc>
              <a:spcBef>
                <a:spcPts val="500"/>
              </a:spcBef>
              <a:spcAft>
                <a:spcPts val="500"/>
              </a:spcAft>
              <a:buNone/>
            </a:pPr>
            <a:endParaRPr lang="en-US" altLang="en-US" sz="4000" dirty="0"/>
          </a:p>
          <a:p>
            <a:pPr marL="0" indent="0">
              <a:lnSpc>
                <a:spcPct val="90000"/>
              </a:lnSpc>
              <a:spcBef>
                <a:spcPts val="500"/>
              </a:spcBef>
              <a:spcAft>
                <a:spcPts val="500"/>
              </a:spcAft>
              <a:buNone/>
            </a:pPr>
            <a:r>
              <a:rPr lang="en-US" altLang="en-US" sz="5200" dirty="0" smtClean="0"/>
              <a:t>Bans most jobs in trenching and excavation work, including working in a trench more than 4 feet deep. </a:t>
            </a:r>
          </a:p>
          <a:p>
            <a:pPr marL="0" indent="0">
              <a:lnSpc>
                <a:spcPct val="90000"/>
              </a:lnSpc>
              <a:spcBef>
                <a:spcPts val="500"/>
              </a:spcBef>
              <a:spcAft>
                <a:spcPts val="500"/>
              </a:spcAft>
              <a:buNone/>
            </a:pPr>
            <a:endParaRPr lang="en-US" altLang="en-US" sz="5200" dirty="0" smtClean="0"/>
          </a:p>
          <a:p>
            <a:pPr marL="0" indent="0">
              <a:lnSpc>
                <a:spcPct val="90000"/>
              </a:lnSpc>
              <a:spcBef>
                <a:spcPts val="500"/>
              </a:spcBef>
              <a:spcAft>
                <a:spcPts val="500"/>
              </a:spcAft>
              <a:buNone/>
            </a:pPr>
            <a:r>
              <a:rPr lang="en-US" sz="2900" dirty="0"/>
              <a:t>*This HO provides a limited exemption for 16-and 17-year-olds who are bona-fide student learners and apprentices.</a:t>
            </a:r>
            <a:endParaRPr lang="en-US" altLang="en-US" sz="2900" dirty="0"/>
          </a:p>
          <a:p>
            <a:pPr marL="0" indent="0">
              <a:lnSpc>
                <a:spcPct val="90000"/>
              </a:lnSpc>
              <a:spcBef>
                <a:spcPts val="500"/>
              </a:spcBef>
              <a:spcAft>
                <a:spcPts val="500"/>
              </a:spcAft>
              <a:buNone/>
            </a:pPr>
            <a:endParaRPr lang="en-US" altLang="en-US" sz="5200" dirty="0"/>
          </a:p>
        </p:txBody>
      </p:sp>
    </p:spTree>
    <p:extLst>
      <p:ext uri="{BB962C8B-B14F-4D97-AF65-F5344CB8AC3E}">
        <p14:creationId xmlns:p14="http://schemas.microsoft.com/office/powerpoint/2010/main" val="246233905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Knowledge check</a:t>
            </a:r>
            <a:endParaRPr lang="en-US" dirty="0"/>
          </a:p>
        </p:txBody>
      </p:sp>
      <p:sp>
        <p:nvSpPr>
          <p:cNvPr id="3" name="Subtitle 2"/>
          <p:cNvSpPr>
            <a:spLocks noGrp="1"/>
          </p:cNvSpPr>
          <p:nvPr>
            <p:ph type="subTitle" idx="1"/>
          </p:nvPr>
        </p:nvSpPr>
        <p:spPr>
          <a:xfrm rot="21420000">
            <a:off x="422591" y="3490385"/>
            <a:ext cx="10512060" cy="1047284"/>
          </a:xfrm>
        </p:spPr>
        <p:txBody>
          <a:bodyPr/>
          <a:lstStyle/>
          <a:p>
            <a:r>
              <a:rPr lang="en-US" sz="5400" b="1" cap="none" dirty="0" smtClean="0">
                <a:solidFill>
                  <a:schemeClr val="tx1"/>
                </a:solidFill>
              </a:rPr>
              <a:t>What Work Can I Do at Ages 16-17?</a:t>
            </a:r>
            <a:endParaRPr lang="en-US" sz="5400" b="1" cap="none" dirty="0">
              <a:solidFill>
                <a:schemeClr val="tx1"/>
              </a:solidFill>
            </a:endParaRPr>
          </a:p>
        </p:txBody>
      </p:sp>
    </p:spTree>
    <p:extLst>
      <p:ext uri="{BB962C8B-B14F-4D97-AF65-F5344CB8AC3E}">
        <p14:creationId xmlns:p14="http://schemas.microsoft.com/office/powerpoint/2010/main" val="16994711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105" y="571500"/>
            <a:ext cx="5566611" cy="2023252"/>
          </a:xfrm>
        </p:spPr>
        <p:txBody>
          <a:bodyPr>
            <a:normAutofit fontScale="90000"/>
          </a:bodyPr>
          <a:lstStyle/>
          <a:p>
            <a:r>
              <a:rPr lang="en-US" sz="8000" dirty="0" smtClean="0"/>
              <a:t>On or about </a:t>
            </a:r>
            <a:r>
              <a:rPr lang="en-US" sz="8000" dirty="0"/>
              <a:t> </a:t>
            </a:r>
            <a:r>
              <a:rPr lang="en-US" sz="8000" dirty="0" smtClean="0"/>
              <a:t>roofing</a:t>
            </a:r>
            <a:endParaRPr lang="en-US" sz="8000" dirty="0"/>
          </a:p>
        </p:txBody>
      </p:sp>
      <p:sp>
        <p:nvSpPr>
          <p:cNvPr id="4" name="Text Placeholder 3"/>
          <p:cNvSpPr>
            <a:spLocks noGrp="1"/>
          </p:cNvSpPr>
          <p:nvPr>
            <p:ph type="body" sz="half" idx="2"/>
          </p:nvPr>
        </p:nvSpPr>
        <p:spPr>
          <a:xfrm>
            <a:off x="5374104" y="2674762"/>
            <a:ext cx="5840378" cy="2362481"/>
          </a:xfrm>
        </p:spPr>
        <p:txBody>
          <a:bodyPr>
            <a:noAutofit/>
          </a:bodyPr>
          <a:lstStyle/>
          <a:p>
            <a:r>
              <a:rPr lang="en-US" sz="13800" dirty="0" smtClean="0"/>
              <a:t>NO</a:t>
            </a:r>
            <a:endParaRPr lang="en-US" sz="13800" dirty="0"/>
          </a:p>
        </p:txBody>
      </p:sp>
      <p:pic>
        <p:nvPicPr>
          <p:cNvPr id="6" name="Picture 29" descr="roofing wor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89" y="571500"/>
            <a:ext cx="4593674" cy="469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25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Car wash attendant</a:t>
            </a:r>
            <a:endParaRPr lang="en-US" sz="5400" dirty="0"/>
          </a:p>
        </p:txBody>
      </p:sp>
      <p:sp>
        <p:nvSpPr>
          <p:cNvPr id="4" name="Text Placeholder 3"/>
          <p:cNvSpPr>
            <a:spLocks noGrp="1"/>
          </p:cNvSpPr>
          <p:nvPr>
            <p:ph type="body" sz="half" idx="2"/>
          </p:nvPr>
        </p:nvSpPr>
        <p:spPr/>
        <p:txBody>
          <a:bodyPr>
            <a:noAutofit/>
          </a:bodyPr>
          <a:lstStyle/>
          <a:p>
            <a:r>
              <a:rPr lang="en-US" sz="13800" dirty="0" smtClean="0"/>
              <a:t>Yes</a:t>
            </a:r>
            <a:endParaRPr lang="en-US" sz="13800" dirty="0"/>
          </a:p>
        </p:txBody>
      </p:sp>
      <p:pic>
        <p:nvPicPr>
          <p:cNvPr id="5" name="Picture 1038" descr="hand washing c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1102" y="942569"/>
            <a:ext cx="4208159" cy="378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01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and How Many</a:t>
            </a:r>
            <a:endParaRPr lang="en-US" dirty="0"/>
          </a:p>
        </p:txBody>
      </p:sp>
      <p:sp>
        <p:nvSpPr>
          <p:cNvPr id="3" name="Content Placeholder 2"/>
          <p:cNvSpPr>
            <a:spLocks noGrp="1"/>
          </p:cNvSpPr>
          <p:nvPr>
            <p:ph sz="quarter" idx="13"/>
          </p:nvPr>
        </p:nvSpPr>
        <p:spPr>
          <a:xfrm>
            <a:off x="685800" y="2264734"/>
            <a:ext cx="10394707" cy="3237707"/>
          </a:xfrm>
        </p:spPr>
        <p:txBody>
          <a:bodyPr>
            <a:normAutofit/>
          </a:bodyPr>
          <a:lstStyle/>
          <a:p>
            <a:r>
              <a:rPr lang="en-US" altLang="en-US" sz="2800" cap="none" dirty="0" smtClean="0">
                <a:latin typeface="Tempus Sans ITC" panose="04020404030D07020202" pitchFamily="82" charset="0"/>
                <a:ea typeface="ヒラギノ角ゴ Pro W3" charset="-128"/>
              </a:rPr>
              <a:t>Laws administered by WHD cover more than 9.8 million employers and 143 million workers</a:t>
            </a:r>
          </a:p>
          <a:p>
            <a:r>
              <a:rPr lang="en-US" altLang="en-US" sz="2800" cap="none" dirty="0" smtClean="0">
                <a:latin typeface="Tempus Sans ITC" panose="04020404030D07020202" pitchFamily="82" charset="0"/>
                <a:ea typeface="ヒラギノ角ゴ Pro W3" charset="-128"/>
              </a:rPr>
              <a:t>Coverage based on engagement in interstate commerce</a:t>
            </a:r>
          </a:p>
          <a:p>
            <a:r>
              <a:rPr lang="en-US" altLang="en-US" sz="2800" cap="none" dirty="0" smtClean="0">
                <a:latin typeface="Tempus Sans ITC" panose="04020404030D07020202" pitchFamily="82" charset="0"/>
                <a:ea typeface="ヒラギノ角ゴ Pro W3" charset="-128"/>
              </a:rPr>
              <a:t>Employees are protected regardless of immigration status</a:t>
            </a:r>
          </a:p>
          <a:p>
            <a:r>
              <a:rPr lang="en-US" altLang="en-US" sz="2800" cap="none" dirty="0" smtClean="0">
                <a:latin typeface="Tempus Sans ITC" panose="04020404030D07020202" pitchFamily="82" charset="0"/>
                <a:ea typeface="ヒラギノ角ゴ Pro W3" charset="-128"/>
              </a:rPr>
              <a:t>More than half of investigators are bi-lingual</a:t>
            </a:r>
          </a:p>
          <a:p>
            <a:endParaRPr lang="en-US" altLang="en-US" sz="2800" cap="none" dirty="0" smtClean="0">
              <a:latin typeface="Tempus Sans ITC" panose="04020404030D07020202" pitchFamily="82" charset="0"/>
              <a:ea typeface="ヒラギノ角ゴ Pro W3" charset="-128"/>
            </a:endParaRPr>
          </a:p>
          <a:p>
            <a:endParaRPr lang="en-US" altLang="en-US" sz="28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6855627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605790"/>
            <a:ext cx="7269480" cy="2023252"/>
          </a:xfrm>
        </p:spPr>
        <p:txBody>
          <a:bodyPr>
            <a:normAutofit/>
          </a:bodyPr>
          <a:lstStyle/>
          <a:p>
            <a:r>
              <a:rPr lang="en-US" sz="5400" dirty="0" smtClean="0"/>
              <a:t>Retail sales &amp; Service</a:t>
            </a:r>
            <a:endParaRPr lang="en-US" sz="5400" dirty="0"/>
          </a:p>
        </p:txBody>
      </p:sp>
      <p:sp>
        <p:nvSpPr>
          <p:cNvPr id="4" name="Text Placeholder 3"/>
          <p:cNvSpPr>
            <a:spLocks noGrp="1"/>
          </p:cNvSpPr>
          <p:nvPr>
            <p:ph type="body" sz="half" idx="2"/>
          </p:nvPr>
        </p:nvSpPr>
        <p:spPr/>
        <p:txBody>
          <a:bodyPr>
            <a:noAutofit/>
          </a:bodyPr>
          <a:lstStyle/>
          <a:p>
            <a:r>
              <a:rPr lang="en-US" sz="13800" dirty="0" smtClean="0"/>
              <a:t>Yes</a:t>
            </a:r>
            <a:endParaRPr lang="en-US" sz="13800" dirty="0"/>
          </a:p>
        </p:txBody>
      </p:sp>
      <p:pic>
        <p:nvPicPr>
          <p:cNvPr id="6" name="Picture 1039" descr="a picture of cash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420" y="1951857"/>
            <a:ext cx="4526280" cy="311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1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105" y="571500"/>
            <a:ext cx="5566611" cy="2023252"/>
          </a:xfrm>
        </p:spPr>
        <p:txBody>
          <a:bodyPr>
            <a:normAutofit/>
          </a:bodyPr>
          <a:lstStyle/>
          <a:p>
            <a:r>
              <a:rPr lang="en-US" sz="8000" dirty="0" smtClean="0"/>
              <a:t>demolition</a:t>
            </a:r>
            <a:endParaRPr lang="en-US" sz="8000" dirty="0"/>
          </a:p>
        </p:txBody>
      </p:sp>
      <p:sp>
        <p:nvSpPr>
          <p:cNvPr id="4" name="Text Placeholder 3"/>
          <p:cNvSpPr>
            <a:spLocks noGrp="1"/>
          </p:cNvSpPr>
          <p:nvPr>
            <p:ph type="body" sz="half" idx="2"/>
          </p:nvPr>
        </p:nvSpPr>
        <p:spPr>
          <a:xfrm>
            <a:off x="5374104" y="2674762"/>
            <a:ext cx="5840378" cy="2362481"/>
          </a:xfrm>
        </p:spPr>
        <p:txBody>
          <a:bodyPr>
            <a:noAutofit/>
          </a:bodyPr>
          <a:lstStyle/>
          <a:p>
            <a:r>
              <a:rPr lang="en-US" sz="13800" dirty="0" smtClean="0"/>
              <a:t>NO</a:t>
            </a:r>
            <a:endParaRPr lang="en-US" sz="13800" dirty="0"/>
          </a:p>
        </p:txBody>
      </p:sp>
      <p:pic>
        <p:nvPicPr>
          <p:cNvPr id="5" name="Picture 23" descr="Wrecking &#10;Ope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21" y="1686248"/>
            <a:ext cx="4908883" cy="335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160" y="571500"/>
            <a:ext cx="6617970" cy="2023252"/>
          </a:xfrm>
        </p:spPr>
        <p:txBody>
          <a:bodyPr>
            <a:normAutofit/>
          </a:bodyPr>
          <a:lstStyle/>
          <a:p>
            <a:r>
              <a:rPr lang="en-US" sz="5400" dirty="0" smtClean="0"/>
              <a:t>Pizza Delivery Driver</a:t>
            </a:r>
            <a:endParaRPr lang="en-US" sz="5400" dirty="0"/>
          </a:p>
        </p:txBody>
      </p:sp>
      <p:sp>
        <p:nvSpPr>
          <p:cNvPr id="4" name="Text Placeholder 3"/>
          <p:cNvSpPr>
            <a:spLocks noGrp="1"/>
          </p:cNvSpPr>
          <p:nvPr>
            <p:ph type="body" sz="half" idx="2"/>
          </p:nvPr>
        </p:nvSpPr>
        <p:spPr>
          <a:xfrm>
            <a:off x="4869181" y="2674762"/>
            <a:ext cx="6345301" cy="2362481"/>
          </a:xfrm>
        </p:spPr>
        <p:txBody>
          <a:bodyPr>
            <a:noAutofit/>
          </a:bodyPr>
          <a:lstStyle/>
          <a:p>
            <a:r>
              <a:rPr lang="en-US" sz="13800" dirty="0" smtClean="0"/>
              <a:t>NO</a:t>
            </a:r>
            <a:endParaRPr lang="en-US" sz="13800" dirty="0"/>
          </a:p>
        </p:txBody>
      </p:sp>
      <p:pic>
        <p:nvPicPr>
          <p:cNvPr id="7" name="Picture 1051" descr="delivery j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054627"/>
            <a:ext cx="3779520" cy="4363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73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105" y="571500"/>
            <a:ext cx="5566611" cy="2023252"/>
          </a:xfrm>
        </p:spPr>
        <p:txBody>
          <a:bodyPr>
            <a:normAutofit/>
          </a:bodyPr>
          <a:lstStyle/>
          <a:p>
            <a:r>
              <a:rPr lang="en-US" sz="8000" dirty="0" smtClean="0"/>
              <a:t>Chain saw</a:t>
            </a:r>
            <a:endParaRPr lang="en-US" sz="8000" dirty="0"/>
          </a:p>
        </p:txBody>
      </p:sp>
      <p:sp>
        <p:nvSpPr>
          <p:cNvPr id="4" name="Text Placeholder 3"/>
          <p:cNvSpPr>
            <a:spLocks noGrp="1"/>
          </p:cNvSpPr>
          <p:nvPr>
            <p:ph type="body" sz="half" idx="2"/>
          </p:nvPr>
        </p:nvSpPr>
        <p:spPr>
          <a:xfrm>
            <a:off x="4869181" y="2674762"/>
            <a:ext cx="6345301" cy="2362481"/>
          </a:xfrm>
        </p:spPr>
        <p:txBody>
          <a:bodyPr>
            <a:noAutofit/>
          </a:bodyPr>
          <a:lstStyle/>
          <a:p>
            <a:r>
              <a:rPr lang="en-US" sz="13800" dirty="0" smtClean="0"/>
              <a:t>NO</a:t>
            </a:r>
            <a:endParaRPr lang="en-US" sz="13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05" y="2204249"/>
            <a:ext cx="4900863" cy="2064488"/>
          </a:xfrm>
          <a:prstGeom prst="rect">
            <a:avLst/>
          </a:prstGeom>
        </p:spPr>
      </p:pic>
    </p:spTree>
    <p:extLst>
      <p:ext uri="{BB962C8B-B14F-4D97-AF65-F5344CB8AC3E}">
        <p14:creationId xmlns:p14="http://schemas.microsoft.com/office/powerpoint/2010/main" val="238540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605790"/>
            <a:ext cx="6617970" cy="2023252"/>
          </a:xfrm>
        </p:spPr>
        <p:txBody>
          <a:bodyPr>
            <a:normAutofit/>
          </a:bodyPr>
          <a:lstStyle/>
          <a:p>
            <a:r>
              <a:rPr lang="en-US" sz="5400" dirty="0" smtClean="0"/>
              <a:t>Community pool Lifeguard</a:t>
            </a:r>
            <a:endParaRPr lang="en-US" sz="5400" dirty="0"/>
          </a:p>
        </p:txBody>
      </p:sp>
      <p:sp>
        <p:nvSpPr>
          <p:cNvPr id="4" name="Text Placeholder 3"/>
          <p:cNvSpPr>
            <a:spLocks noGrp="1"/>
          </p:cNvSpPr>
          <p:nvPr>
            <p:ph type="body" sz="half" idx="2"/>
          </p:nvPr>
        </p:nvSpPr>
        <p:spPr/>
        <p:txBody>
          <a:bodyPr>
            <a:noAutofit/>
          </a:bodyPr>
          <a:lstStyle/>
          <a:p>
            <a:r>
              <a:rPr lang="en-US" sz="13800" dirty="0" smtClean="0"/>
              <a:t>Yes</a:t>
            </a:r>
            <a:endParaRPr lang="en-US" sz="13800" dirty="0"/>
          </a:p>
        </p:txBody>
      </p:sp>
      <p:pic>
        <p:nvPicPr>
          <p:cNvPr id="5" name="Picture 8" descr="a teen life gu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332" y="1617416"/>
            <a:ext cx="3116448" cy="334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50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605790"/>
            <a:ext cx="6617970" cy="2023252"/>
          </a:xfrm>
        </p:spPr>
        <p:txBody>
          <a:bodyPr>
            <a:normAutofit/>
          </a:bodyPr>
          <a:lstStyle/>
          <a:p>
            <a:r>
              <a:rPr lang="en-US" sz="5400" dirty="0" smtClean="0"/>
              <a:t>Grocery bagger</a:t>
            </a:r>
            <a:endParaRPr lang="en-US" sz="5400" dirty="0"/>
          </a:p>
        </p:txBody>
      </p:sp>
      <p:sp>
        <p:nvSpPr>
          <p:cNvPr id="4" name="Text Placeholder 3"/>
          <p:cNvSpPr>
            <a:spLocks noGrp="1"/>
          </p:cNvSpPr>
          <p:nvPr>
            <p:ph type="body" sz="half" idx="2"/>
          </p:nvPr>
        </p:nvSpPr>
        <p:spPr/>
        <p:txBody>
          <a:bodyPr>
            <a:noAutofit/>
          </a:bodyPr>
          <a:lstStyle/>
          <a:p>
            <a:r>
              <a:rPr lang="en-US" sz="13800" dirty="0" smtClean="0"/>
              <a:t>Yes</a:t>
            </a:r>
            <a:endParaRPr lang="en-US" sz="13800" dirty="0"/>
          </a:p>
        </p:txBody>
      </p:sp>
      <p:pic>
        <p:nvPicPr>
          <p:cNvPr id="5"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545179" y="684137"/>
            <a:ext cx="4700738" cy="456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65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605790"/>
            <a:ext cx="6617970" cy="2023252"/>
          </a:xfrm>
        </p:spPr>
        <p:txBody>
          <a:bodyPr>
            <a:normAutofit/>
          </a:bodyPr>
          <a:lstStyle/>
          <a:p>
            <a:r>
              <a:rPr lang="en-US" sz="5400" dirty="0" smtClean="0"/>
              <a:t>Clerical worker</a:t>
            </a:r>
            <a:endParaRPr lang="en-US" sz="5400" dirty="0"/>
          </a:p>
        </p:txBody>
      </p:sp>
      <p:sp>
        <p:nvSpPr>
          <p:cNvPr id="4" name="Text Placeholder 3"/>
          <p:cNvSpPr>
            <a:spLocks noGrp="1"/>
          </p:cNvSpPr>
          <p:nvPr>
            <p:ph type="body" sz="half" idx="2"/>
          </p:nvPr>
        </p:nvSpPr>
        <p:spPr/>
        <p:txBody>
          <a:bodyPr>
            <a:noAutofit/>
          </a:bodyPr>
          <a:lstStyle/>
          <a:p>
            <a:r>
              <a:rPr lang="en-US" sz="13800" dirty="0" smtClean="0"/>
              <a:t>Yes</a:t>
            </a:r>
            <a:endParaRPr lang="en-US" sz="13800" dirty="0"/>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10989" y="684137"/>
            <a:ext cx="4569117" cy="456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58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605790"/>
            <a:ext cx="6617970" cy="2023252"/>
          </a:xfrm>
        </p:spPr>
        <p:txBody>
          <a:bodyPr>
            <a:normAutofit/>
          </a:bodyPr>
          <a:lstStyle/>
          <a:p>
            <a:r>
              <a:rPr lang="en-US" sz="5400" dirty="0" smtClean="0"/>
              <a:t>dishwasher</a:t>
            </a:r>
            <a:endParaRPr lang="en-US" sz="5400" dirty="0"/>
          </a:p>
        </p:txBody>
      </p:sp>
      <p:sp>
        <p:nvSpPr>
          <p:cNvPr id="4" name="Text Placeholder 3"/>
          <p:cNvSpPr>
            <a:spLocks noGrp="1"/>
          </p:cNvSpPr>
          <p:nvPr>
            <p:ph type="body" sz="half" idx="2"/>
          </p:nvPr>
        </p:nvSpPr>
        <p:spPr/>
        <p:txBody>
          <a:bodyPr>
            <a:noAutofit/>
          </a:bodyPr>
          <a:lstStyle/>
          <a:p>
            <a:r>
              <a:rPr lang="en-US" sz="13800" dirty="0" smtClean="0"/>
              <a:t>Yes</a:t>
            </a:r>
            <a:endParaRPr lang="en-US" sz="13800" dirty="0"/>
          </a:p>
        </p:txBody>
      </p:sp>
      <p:pic>
        <p:nvPicPr>
          <p:cNvPr id="5"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566602" y="834390"/>
            <a:ext cx="4325981" cy="43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68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466" y="743092"/>
            <a:ext cx="6617970" cy="2023252"/>
          </a:xfrm>
        </p:spPr>
        <p:txBody>
          <a:bodyPr>
            <a:normAutofit/>
          </a:bodyPr>
          <a:lstStyle/>
          <a:p>
            <a:r>
              <a:rPr lang="en-US" sz="8000" dirty="0" smtClean="0"/>
              <a:t>server</a:t>
            </a:r>
            <a:endParaRPr lang="en-US" sz="8000" dirty="0"/>
          </a:p>
        </p:txBody>
      </p:sp>
      <p:sp>
        <p:nvSpPr>
          <p:cNvPr id="4" name="Text Placeholder 3"/>
          <p:cNvSpPr>
            <a:spLocks noGrp="1"/>
          </p:cNvSpPr>
          <p:nvPr>
            <p:ph type="body" sz="half" idx="2"/>
          </p:nvPr>
        </p:nvSpPr>
        <p:spPr/>
        <p:txBody>
          <a:bodyPr>
            <a:noAutofit/>
          </a:bodyPr>
          <a:lstStyle/>
          <a:p>
            <a:r>
              <a:rPr lang="en-US" sz="13800" dirty="0" smtClean="0"/>
              <a:t>Yes</a:t>
            </a:r>
            <a:endParaRPr lang="en-US" sz="13800" dirty="0"/>
          </a:p>
        </p:txBody>
      </p:sp>
      <p:pic>
        <p:nvPicPr>
          <p:cNvPr id="5"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338060" y="605790"/>
            <a:ext cx="3535681" cy="496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27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160" y="571500"/>
            <a:ext cx="6617970" cy="2023252"/>
          </a:xfrm>
        </p:spPr>
        <p:txBody>
          <a:bodyPr>
            <a:normAutofit/>
          </a:bodyPr>
          <a:lstStyle/>
          <a:p>
            <a:r>
              <a:rPr lang="en-US" sz="8000" dirty="0" smtClean="0"/>
              <a:t>Meat slicer</a:t>
            </a:r>
            <a:endParaRPr lang="en-US" sz="8000" dirty="0"/>
          </a:p>
        </p:txBody>
      </p:sp>
      <p:sp>
        <p:nvSpPr>
          <p:cNvPr id="4" name="Text Placeholder 3"/>
          <p:cNvSpPr>
            <a:spLocks noGrp="1"/>
          </p:cNvSpPr>
          <p:nvPr>
            <p:ph type="body" sz="half" idx="2"/>
          </p:nvPr>
        </p:nvSpPr>
        <p:spPr>
          <a:xfrm>
            <a:off x="4869181" y="2674762"/>
            <a:ext cx="6345301" cy="2362481"/>
          </a:xfrm>
        </p:spPr>
        <p:txBody>
          <a:bodyPr>
            <a:noAutofit/>
          </a:bodyPr>
          <a:lstStyle/>
          <a:p>
            <a:r>
              <a:rPr lang="en-US" sz="13800" dirty="0" smtClean="0"/>
              <a:t>NO</a:t>
            </a:r>
            <a:endParaRPr lang="en-US" sz="13800" dirty="0"/>
          </a:p>
        </p:txBody>
      </p:sp>
      <p:pic>
        <p:nvPicPr>
          <p:cNvPr id="7" name="Picture 105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765810" y="1460139"/>
            <a:ext cx="4292762" cy="367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5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enforced by whd</a:t>
            </a:r>
            <a:endParaRPr lang="en-US" dirty="0"/>
          </a:p>
        </p:txBody>
      </p:sp>
      <p:sp>
        <p:nvSpPr>
          <p:cNvPr id="3" name="Content Placeholder 2"/>
          <p:cNvSpPr>
            <a:spLocks noGrp="1"/>
          </p:cNvSpPr>
          <p:nvPr>
            <p:ph sz="quarter" idx="13"/>
          </p:nvPr>
        </p:nvSpPr>
        <p:spPr>
          <a:xfrm>
            <a:off x="685800" y="1711842"/>
            <a:ext cx="10394707" cy="3790599"/>
          </a:xfrm>
        </p:spPr>
        <p:txBody>
          <a:bodyPr>
            <a:normAutofit fontScale="92500" lnSpcReduction="20000"/>
          </a:bodyPr>
          <a:lstStyle/>
          <a:p>
            <a:r>
              <a:rPr lang="en-US" altLang="en-US" sz="2800" cap="none" dirty="0" smtClean="0">
                <a:latin typeface="Tempus Sans ITC" panose="04020404030D07020202" pitchFamily="82" charset="0"/>
                <a:ea typeface="ヒラギノ角ゴ Pro W3" charset="-128"/>
              </a:rPr>
              <a:t>Fair Labor Standards Act</a:t>
            </a:r>
          </a:p>
          <a:p>
            <a:r>
              <a:rPr lang="en-US" altLang="en-US" sz="2800" cap="none" dirty="0" smtClean="0">
                <a:latin typeface="Tempus Sans ITC" panose="04020404030D07020202" pitchFamily="82" charset="0"/>
                <a:ea typeface="ヒラギノ角ゴ Pro W3" charset="-128"/>
              </a:rPr>
              <a:t>Family and Medical Leave Act</a:t>
            </a:r>
          </a:p>
          <a:p>
            <a:r>
              <a:rPr lang="en-US" altLang="en-US" sz="2800" cap="none" dirty="0" smtClean="0">
                <a:latin typeface="Tempus Sans ITC" panose="04020404030D07020202" pitchFamily="82" charset="0"/>
                <a:ea typeface="ヒラギノ角ゴ Pro W3" charset="-128"/>
              </a:rPr>
              <a:t>Davis Bacon and Related Acts</a:t>
            </a:r>
          </a:p>
          <a:p>
            <a:r>
              <a:rPr lang="en-US" altLang="en-US" sz="2800" cap="none" dirty="0" smtClean="0">
                <a:latin typeface="Tempus Sans ITC" panose="04020404030D07020202" pitchFamily="82" charset="0"/>
                <a:ea typeface="ヒラギノ角ゴ Pro W3" charset="-128"/>
              </a:rPr>
              <a:t>Service Contract Act</a:t>
            </a:r>
          </a:p>
          <a:p>
            <a:r>
              <a:rPr lang="en-US" altLang="en-US" sz="2800" cap="none" dirty="0" smtClean="0">
                <a:latin typeface="Tempus Sans ITC" panose="04020404030D07020202" pitchFamily="82" charset="0"/>
                <a:ea typeface="ヒラギノ角ゴ Pro W3" charset="-128"/>
              </a:rPr>
              <a:t>Polygraph Protection Act</a:t>
            </a:r>
          </a:p>
          <a:p>
            <a:r>
              <a:rPr lang="en-US" altLang="en-US" sz="2800" cap="none" dirty="0" smtClean="0">
                <a:latin typeface="Tempus Sans ITC" panose="04020404030D07020202" pitchFamily="82" charset="0"/>
                <a:ea typeface="ヒラギノ角ゴ Pro W3" charset="-128"/>
              </a:rPr>
              <a:t>Consumer Credit Protection Act: Wage Garnishment</a:t>
            </a:r>
          </a:p>
          <a:p>
            <a:r>
              <a:rPr lang="en-US" altLang="en-US" sz="2800" cap="none" dirty="0" smtClean="0">
                <a:latin typeface="Tempus Sans ITC" panose="04020404030D07020202" pitchFamily="82" charset="0"/>
                <a:ea typeface="ヒラギノ角ゴ Pro W3" charset="-128"/>
              </a:rPr>
              <a:t>Labor Provisions for some Work Visa Programs</a:t>
            </a:r>
            <a:endParaRPr lang="en-US" altLang="en-US" sz="2800" cap="none" dirty="0">
              <a:latin typeface="Tempus Sans ITC" panose="04020404030D07020202" pitchFamily="82" charset="0"/>
              <a:ea typeface="ヒラギノ角ゴ Pro W3" charset="-128"/>
            </a:endParaRPr>
          </a:p>
        </p:txBody>
      </p:sp>
      <p:pic>
        <p:nvPicPr>
          <p:cNvPr id="4" name="Picture 5" descr="C:\Users\jdparker.ESA-EWDS\AppData\Local\Microsoft\Windows\Temporary Internet Files\Content.IE5\3U2QMG64\law-with-feather-quill[1].jpg"/>
          <p:cNvPicPr>
            <a:picLocks noChangeAspect="1" noChangeArrowheads="1"/>
          </p:cNvPicPr>
          <p:nvPr/>
        </p:nvPicPr>
        <p:blipFill rotWithShape="1">
          <a:blip r:embed="rId2">
            <a:extLst>
              <a:ext uri="{28A0092B-C50C-407E-A947-70E740481C1C}">
                <a14:useLocalDpi xmlns:a14="http://schemas.microsoft.com/office/drawing/2010/main" val="0"/>
              </a:ext>
            </a:extLst>
          </a:blip>
          <a:srcRect r="6902" b="5927"/>
          <a:stretch/>
        </p:blipFill>
        <p:spPr bwMode="auto">
          <a:xfrm rot="642145">
            <a:off x="8084925" y="1352308"/>
            <a:ext cx="2696076" cy="2884063"/>
          </a:xfrm>
          <a:prstGeom prst="rect">
            <a:avLst/>
          </a:prstGeom>
          <a:ln>
            <a:noFill/>
          </a:ln>
          <a:effectLst>
            <a:softEdge rad="215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7324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605790"/>
            <a:ext cx="6617970" cy="2023252"/>
          </a:xfrm>
        </p:spPr>
        <p:txBody>
          <a:bodyPr>
            <a:normAutofit/>
          </a:bodyPr>
          <a:lstStyle/>
          <a:p>
            <a:r>
              <a:rPr lang="en-US" sz="5400" dirty="0" smtClean="0"/>
              <a:t>Golf attendant</a:t>
            </a:r>
            <a:endParaRPr lang="en-US" sz="5400" dirty="0"/>
          </a:p>
        </p:txBody>
      </p:sp>
      <p:sp>
        <p:nvSpPr>
          <p:cNvPr id="4" name="Text Placeholder 3"/>
          <p:cNvSpPr>
            <a:spLocks noGrp="1"/>
          </p:cNvSpPr>
          <p:nvPr>
            <p:ph type="body" sz="half" idx="2"/>
          </p:nvPr>
        </p:nvSpPr>
        <p:spPr/>
        <p:txBody>
          <a:bodyPr>
            <a:noAutofit/>
          </a:bodyPr>
          <a:lstStyle/>
          <a:p>
            <a:r>
              <a:rPr lang="en-US" sz="13800" dirty="0" smtClean="0"/>
              <a:t>Yes</a:t>
            </a:r>
            <a:endParaRPr lang="en-US" sz="13800" dirty="0"/>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9503" y="1337825"/>
            <a:ext cx="3651818" cy="365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97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105" y="571500"/>
            <a:ext cx="5566611" cy="2023252"/>
          </a:xfrm>
        </p:spPr>
        <p:txBody>
          <a:bodyPr>
            <a:normAutofit/>
          </a:bodyPr>
          <a:lstStyle/>
          <a:p>
            <a:r>
              <a:rPr lang="en-US" sz="8000" dirty="0" smtClean="0"/>
              <a:t>excavation</a:t>
            </a:r>
            <a:endParaRPr lang="en-US" sz="8000" dirty="0"/>
          </a:p>
        </p:txBody>
      </p:sp>
      <p:sp>
        <p:nvSpPr>
          <p:cNvPr id="4" name="Text Placeholder 3"/>
          <p:cNvSpPr>
            <a:spLocks noGrp="1"/>
          </p:cNvSpPr>
          <p:nvPr>
            <p:ph type="body" sz="half" idx="2"/>
          </p:nvPr>
        </p:nvSpPr>
        <p:spPr>
          <a:xfrm>
            <a:off x="5374104" y="2674762"/>
            <a:ext cx="5840378" cy="2362481"/>
          </a:xfrm>
        </p:spPr>
        <p:txBody>
          <a:bodyPr>
            <a:noAutofit/>
          </a:bodyPr>
          <a:lstStyle/>
          <a:p>
            <a:r>
              <a:rPr lang="en-US" sz="13800" dirty="0" smtClean="0"/>
              <a:t>NO</a:t>
            </a:r>
            <a:endParaRPr lang="en-US" sz="13800" dirty="0"/>
          </a:p>
        </p:txBody>
      </p:sp>
      <p:pic>
        <p:nvPicPr>
          <p:cNvPr id="6" name="Picture 29"/>
          <p:cNvPicPr>
            <a:picLocks noChangeAspect="1" noChangeArrowheads="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bwMode="auto">
          <a:xfrm flipH="1">
            <a:off x="817328" y="683795"/>
            <a:ext cx="4402805" cy="469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61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160" y="571500"/>
            <a:ext cx="6617970" cy="2023252"/>
          </a:xfrm>
        </p:spPr>
        <p:txBody>
          <a:bodyPr>
            <a:normAutofit/>
          </a:bodyPr>
          <a:lstStyle/>
          <a:p>
            <a:r>
              <a:rPr lang="en-US" sz="8000" dirty="0" smtClean="0"/>
              <a:t>Scissor lift</a:t>
            </a:r>
            <a:endParaRPr lang="en-US" sz="8000" dirty="0"/>
          </a:p>
        </p:txBody>
      </p:sp>
      <p:sp>
        <p:nvSpPr>
          <p:cNvPr id="4" name="Text Placeholder 3"/>
          <p:cNvSpPr>
            <a:spLocks noGrp="1"/>
          </p:cNvSpPr>
          <p:nvPr>
            <p:ph type="body" sz="half" idx="2"/>
          </p:nvPr>
        </p:nvSpPr>
        <p:spPr>
          <a:xfrm>
            <a:off x="4869181" y="2674762"/>
            <a:ext cx="6345301" cy="2362481"/>
          </a:xfrm>
        </p:spPr>
        <p:txBody>
          <a:bodyPr>
            <a:noAutofit/>
          </a:bodyPr>
          <a:lstStyle/>
          <a:p>
            <a:r>
              <a:rPr lang="en-US" sz="13800" dirty="0" smtClean="0"/>
              <a:t>NO</a:t>
            </a:r>
            <a:endParaRPr lang="en-US" sz="13800" dirty="0"/>
          </a:p>
        </p:txBody>
      </p:sp>
      <p:pic>
        <p:nvPicPr>
          <p:cNvPr id="7" name="Picture 1051"/>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flipH="1">
            <a:off x="106984" y="811531"/>
            <a:ext cx="4928728" cy="492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56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605790"/>
            <a:ext cx="6617970" cy="2023252"/>
          </a:xfrm>
        </p:spPr>
        <p:txBody>
          <a:bodyPr>
            <a:normAutofit/>
          </a:bodyPr>
          <a:lstStyle/>
          <a:p>
            <a:r>
              <a:rPr lang="en-US" sz="8000" dirty="0" smtClean="0"/>
              <a:t>tutor</a:t>
            </a:r>
            <a:endParaRPr lang="en-US" sz="8000" dirty="0"/>
          </a:p>
        </p:txBody>
      </p:sp>
      <p:sp>
        <p:nvSpPr>
          <p:cNvPr id="4" name="Text Placeholder 3"/>
          <p:cNvSpPr>
            <a:spLocks noGrp="1"/>
          </p:cNvSpPr>
          <p:nvPr>
            <p:ph type="body" sz="half" idx="2"/>
          </p:nvPr>
        </p:nvSpPr>
        <p:spPr>
          <a:xfrm>
            <a:off x="662114" y="2629042"/>
            <a:ext cx="6345301" cy="2362481"/>
          </a:xfrm>
        </p:spPr>
        <p:txBody>
          <a:bodyPr>
            <a:noAutofit/>
          </a:bodyPr>
          <a:lstStyle/>
          <a:p>
            <a:r>
              <a:rPr lang="en-US" sz="13800" dirty="0" smtClean="0"/>
              <a:t>Yes</a:t>
            </a:r>
            <a:endParaRPr lang="en-US" sz="13800" dirty="0"/>
          </a:p>
        </p:txBody>
      </p:sp>
      <p:pic>
        <p:nvPicPr>
          <p:cNvPr id="5"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2210" y="1688945"/>
            <a:ext cx="5109211" cy="357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31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160" y="571500"/>
            <a:ext cx="6617970" cy="2023252"/>
          </a:xfrm>
        </p:spPr>
        <p:txBody>
          <a:bodyPr>
            <a:normAutofit/>
          </a:bodyPr>
          <a:lstStyle/>
          <a:p>
            <a:r>
              <a:rPr lang="en-US" sz="8000" dirty="0" smtClean="0"/>
              <a:t>Dough mixer</a:t>
            </a:r>
            <a:endParaRPr lang="en-US" sz="8000" dirty="0"/>
          </a:p>
        </p:txBody>
      </p:sp>
      <p:sp>
        <p:nvSpPr>
          <p:cNvPr id="4" name="Text Placeholder 3"/>
          <p:cNvSpPr>
            <a:spLocks noGrp="1"/>
          </p:cNvSpPr>
          <p:nvPr>
            <p:ph type="body" sz="half" idx="2"/>
          </p:nvPr>
        </p:nvSpPr>
        <p:spPr>
          <a:xfrm>
            <a:off x="4869181" y="2674762"/>
            <a:ext cx="6345301" cy="2362481"/>
          </a:xfrm>
        </p:spPr>
        <p:txBody>
          <a:bodyPr>
            <a:noAutofit/>
          </a:bodyPr>
          <a:lstStyle/>
          <a:p>
            <a:r>
              <a:rPr lang="en-US" sz="13800" dirty="0" smtClean="0"/>
              <a:t>NO</a:t>
            </a:r>
            <a:endParaRPr lang="en-US" sz="13800" dirty="0"/>
          </a:p>
        </p:txBody>
      </p:sp>
      <p:pic>
        <p:nvPicPr>
          <p:cNvPr id="5" name="Picture 9" descr="power driven bakery machin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36270" y="678322"/>
            <a:ext cx="3649980" cy="481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61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160" y="571500"/>
            <a:ext cx="6617970" cy="2023252"/>
          </a:xfrm>
        </p:spPr>
        <p:txBody>
          <a:bodyPr>
            <a:normAutofit/>
          </a:bodyPr>
          <a:lstStyle/>
          <a:p>
            <a:r>
              <a:rPr lang="en-US" sz="9600" dirty="0" smtClean="0"/>
              <a:t>forklift</a:t>
            </a:r>
            <a:endParaRPr lang="en-US" sz="9600" dirty="0"/>
          </a:p>
        </p:txBody>
      </p:sp>
      <p:sp>
        <p:nvSpPr>
          <p:cNvPr id="4" name="Text Placeholder 3"/>
          <p:cNvSpPr>
            <a:spLocks noGrp="1"/>
          </p:cNvSpPr>
          <p:nvPr>
            <p:ph type="body" sz="half" idx="2"/>
          </p:nvPr>
        </p:nvSpPr>
        <p:spPr>
          <a:xfrm>
            <a:off x="4869181" y="2674762"/>
            <a:ext cx="6345301" cy="2362481"/>
          </a:xfrm>
        </p:spPr>
        <p:txBody>
          <a:bodyPr>
            <a:noAutofit/>
          </a:bodyPr>
          <a:lstStyle/>
          <a:p>
            <a:r>
              <a:rPr lang="en-US" sz="13800" dirty="0" smtClean="0"/>
              <a:t>NO</a:t>
            </a:r>
            <a:endParaRPr lang="en-US" sz="13800" dirty="0"/>
          </a:p>
        </p:txBody>
      </p:sp>
      <p:pic>
        <p:nvPicPr>
          <p:cNvPr id="7" name="Picture 105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3611" y="2371795"/>
            <a:ext cx="4235549" cy="296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5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9180" y="571500"/>
            <a:ext cx="6457949" cy="2023252"/>
          </a:xfrm>
        </p:spPr>
        <p:txBody>
          <a:bodyPr>
            <a:normAutofit fontScale="90000"/>
          </a:bodyPr>
          <a:lstStyle/>
          <a:p>
            <a:r>
              <a:rPr lang="en-US" sz="8000" dirty="0" smtClean="0"/>
              <a:t>Compactor or baler</a:t>
            </a:r>
            <a:endParaRPr lang="en-US" sz="8000" dirty="0"/>
          </a:p>
        </p:txBody>
      </p:sp>
      <p:sp>
        <p:nvSpPr>
          <p:cNvPr id="4" name="Text Placeholder 3"/>
          <p:cNvSpPr>
            <a:spLocks noGrp="1"/>
          </p:cNvSpPr>
          <p:nvPr>
            <p:ph type="body" sz="half" idx="2"/>
          </p:nvPr>
        </p:nvSpPr>
        <p:spPr>
          <a:xfrm>
            <a:off x="4869181" y="2674762"/>
            <a:ext cx="6345301" cy="2362481"/>
          </a:xfrm>
        </p:spPr>
        <p:txBody>
          <a:bodyPr>
            <a:noAutofit/>
          </a:bodyPr>
          <a:lstStyle/>
          <a:p>
            <a:r>
              <a:rPr lang="en-US" sz="13800" dirty="0" smtClean="0"/>
              <a:t>NO</a:t>
            </a:r>
            <a:endParaRPr lang="en-US" sz="13800" dirty="0"/>
          </a:p>
        </p:txBody>
      </p:sp>
      <p:grpSp>
        <p:nvGrpSpPr>
          <p:cNvPr id="7" name="Group 6"/>
          <p:cNvGrpSpPr/>
          <p:nvPr/>
        </p:nvGrpSpPr>
        <p:grpSpPr>
          <a:xfrm>
            <a:off x="453390" y="1519775"/>
            <a:ext cx="5513070" cy="3517468"/>
            <a:chOff x="453390" y="1519775"/>
            <a:chExt cx="5513070" cy="3517468"/>
          </a:xfrm>
        </p:grpSpPr>
        <p:pic>
          <p:nvPicPr>
            <p:cNvPr id="5" name="Picture 9"/>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453390" y="1519775"/>
              <a:ext cx="5513070" cy="351746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247900" y="2895600"/>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Oval 5"/>
            <p:cNvSpPr/>
            <p:nvPr/>
          </p:nvSpPr>
          <p:spPr>
            <a:xfrm>
              <a:off x="2743200" y="1924050"/>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126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105" y="571500"/>
            <a:ext cx="5566611" cy="2023252"/>
          </a:xfrm>
        </p:spPr>
        <p:txBody>
          <a:bodyPr>
            <a:normAutofit fontScale="90000"/>
          </a:bodyPr>
          <a:lstStyle/>
          <a:p>
            <a:r>
              <a:rPr lang="en-US" sz="8000" dirty="0" smtClean="0"/>
              <a:t>Wood chipper</a:t>
            </a:r>
            <a:endParaRPr lang="en-US" sz="8000" dirty="0"/>
          </a:p>
        </p:txBody>
      </p:sp>
      <p:sp>
        <p:nvSpPr>
          <p:cNvPr id="4" name="Text Placeholder 3"/>
          <p:cNvSpPr>
            <a:spLocks noGrp="1"/>
          </p:cNvSpPr>
          <p:nvPr>
            <p:ph type="body" sz="half" idx="2"/>
          </p:nvPr>
        </p:nvSpPr>
        <p:spPr>
          <a:xfrm>
            <a:off x="4869181" y="2674762"/>
            <a:ext cx="6345301" cy="2362481"/>
          </a:xfrm>
        </p:spPr>
        <p:txBody>
          <a:bodyPr>
            <a:noAutofit/>
          </a:bodyPr>
          <a:lstStyle/>
          <a:p>
            <a:r>
              <a:rPr lang="en-US" sz="13800" dirty="0" smtClean="0"/>
              <a:t>NO</a:t>
            </a:r>
            <a:endParaRPr lang="en-US" sz="13800" dirty="0"/>
          </a:p>
        </p:txBody>
      </p:sp>
      <p:pic>
        <p:nvPicPr>
          <p:cNvPr id="8" name="Picture 7" descr="Wood Chipper 21.0 FPT Electric-Start | DR Power Equipment"/>
          <p:cNvPicPr>
            <a:picLocks noChangeAspect="1"/>
          </p:cNvPicPr>
          <p:nvPr/>
        </p:nvPicPr>
        <p:blipFill>
          <a:blip r:embed="rId2">
            <a:clrChange>
              <a:clrFrom>
                <a:srgbClr val="FCFCFC"/>
              </a:clrFrom>
              <a:clrTo>
                <a:srgbClr val="FCFCFC">
                  <a:alpha val="0"/>
                </a:srgbClr>
              </a:clrTo>
            </a:clrChange>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802105" y="786062"/>
            <a:ext cx="4900863" cy="4900863"/>
          </a:xfrm>
          <a:prstGeom prst="rect">
            <a:avLst/>
          </a:prstGeom>
        </p:spPr>
      </p:pic>
    </p:spTree>
    <p:extLst>
      <p:ext uri="{BB962C8B-B14F-4D97-AF65-F5344CB8AC3E}">
        <p14:creationId xmlns:p14="http://schemas.microsoft.com/office/powerpoint/2010/main" val="18454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Knowledge check</a:t>
            </a:r>
            <a:endParaRPr lang="en-US" dirty="0"/>
          </a:p>
        </p:txBody>
      </p:sp>
      <p:sp>
        <p:nvSpPr>
          <p:cNvPr id="3" name="Subtitle 2"/>
          <p:cNvSpPr>
            <a:spLocks noGrp="1"/>
          </p:cNvSpPr>
          <p:nvPr>
            <p:ph type="subTitle" idx="1"/>
          </p:nvPr>
        </p:nvSpPr>
        <p:spPr/>
        <p:txBody>
          <a:bodyPr/>
          <a:lstStyle/>
          <a:p>
            <a:r>
              <a:rPr lang="en-US" sz="5400" b="1" cap="none" dirty="0">
                <a:solidFill>
                  <a:schemeClr val="tx1"/>
                </a:solidFill>
              </a:rPr>
              <a:t>How did you do?</a:t>
            </a:r>
          </a:p>
        </p:txBody>
      </p:sp>
    </p:spTree>
    <p:extLst>
      <p:ext uri="{BB962C8B-B14F-4D97-AF65-F5344CB8AC3E}">
        <p14:creationId xmlns:p14="http://schemas.microsoft.com/office/powerpoint/2010/main" val="29337658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RULES FOR WORKERS UNDER 16</a:t>
            </a:r>
            <a:endParaRPr lang="en-US" dirty="0"/>
          </a:p>
        </p:txBody>
      </p:sp>
      <p:sp>
        <p:nvSpPr>
          <p:cNvPr id="3" name="Content Placeholder 2"/>
          <p:cNvSpPr>
            <a:spLocks noGrp="1"/>
          </p:cNvSpPr>
          <p:nvPr>
            <p:ph sz="quarter" idx="13"/>
          </p:nvPr>
        </p:nvSpPr>
        <p:spPr/>
        <p:txBody>
          <a:bodyPr>
            <a:normAutofit lnSpcReduction="10000"/>
          </a:bodyPr>
          <a:lstStyle/>
          <a:p>
            <a:pPr marL="457200" indent="-457200">
              <a:spcAft>
                <a:spcPts val="600"/>
              </a:spcAft>
            </a:pPr>
            <a:r>
              <a:rPr lang="en-US" sz="2800" b="1" dirty="0">
                <a:latin typeface="Tempus Sans ITC" panose="04020404030D07020202" pitchFamily="82" charset="0"/>
              </a:rPr>
              <a:t>14 and 15 year olds</a:t>
            </a:r>
          </a:p>
          <a:p>
            <a:pPr lvl="1">
              <a:spcAft>
                <a:spcPts val="600"/>
              </a:spcAft>
            </a:pPr>
            <a:r>
              <a:rPr lang="en-US" dirty="0">
                <a:latin typeface="Tempus Sans ITC" panose="04020404030D07020202" pitchFamily="82" charset="0"/>
              </a:rPr>
              <a:t>May work outside school hours and for limited periods of time; only non-manufacturing, </a:t>
            </a:r>
            <a:br>
              <a:rPr lang="en-US" dirty="0">
                <a:latin typeface="Tempus Sans ITC" panose="04020404030D07020202" pitchFamily="82" charset="0"/>
              </a:rPr>
            </a:br>
            <a:r>
              <a:rPr lang="en-US" dirty="0">
                <a:latin typeface="Tempus Sans ITC" panose="04020404030D07020202" pitchFamily="82" charset="0"/>
              </a:rPr>
              <a:t>non-hazardous jobs, and specific conditions apply </a:t>
            </a:r>
          </a:p>
          <a:p>
            <a:pPr marL="457200" indent="-457200">
              <a:spcAft>
                <a:spcPts val="600"/>
              </a:spcAft>
            </a:pPr>
            <a:r>
              <a:rPr lang="en-US" sz="2800" b="1" dirty="0">
                <a:latin typeface="Tempus Sans ITC" panose="04020404030D07020202" pitchFamily="82" charset="0"/>
              </a:rPr>
              <a:t>Children under 14</a:t>
            </a:r>
          </a:p>
          <a:p>
            <a:pPr lvl="1">
              <a:spcAft>
                <a:spcPts val="600"/>
              </a:spcAft>
            </a:pPr>
            <a:r>
              <a:rPr lang="en-US" dirty="0">
                <a:latin typeface="Tempus Sans ITC" panose="04020404030D07020202" pitchFamily="82" charset="0"/>
              </a:rPr>
              <a:t>With limited exceptions, no employment permitted in covered, non-agricultural occupations</a:t>
            </a:r>
          </a:p>
          <a:p>
            <a:endParaRPr lang="en-US" dirty="0">
              <a:latin typeface="Tempus Sans ITC" panose="04020404030D07020202" pitchFamily="82" charset="0"/>
            </a:endParaRPr>
          </a:p>
        </p:txBody>
      </p:sp>
    </p:spTree>
    <p:extLst>
      <p:ext uri="{BB962C8B-B14F-4D97-AF65-F5344CB8AC3E}">
        <p14:creationId xmlns:p14="http://schemas.microsoft.com/office/powerpoint/2010/main" val="150654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requirements</a:t>
            </a:r>
            <a:endParaRPr lang="en-US" dirty="0"/>
          </a:p>
        </p:txBody>
      </p:sp>
      <p:sp>
        <p:nvSpPr>
          <p:cNvPr id="3" name="Content Placeholder 2"/>
          <p:cNvSpPr>
            <a:spLocks noGrp="1"/>
          </p:cNvSpPr>
          <p:nvPr>
            <p:ph sz="quarter" idx="13"/>
          </p:nvPr>
        </p:nvSpPr>
        <p:spPr>
          <a:xfrm>
            <a:off x="685800" y="1711842"/>
            <a:ext cx="10754833" cy="3790599"/>
          </a:xfrm>
        </p:spPr>
        <p:txBody>
          <a:bodyPr>
            <a:normAutofit/>
          </a:bodyPr>
          <a:lstStyle/>
          <a:p>
            <a:r>
              <a:rPr lang="en-US" altLang="en-US" sz="2800" cap="none" dirty="0" smtClean="0">
                <a:latin typeface="Tempus Sans ITC" panose="04020404030D07020202" pitchFamily="82" charset="0"/>
                <a:ea typeface="ヒラギノ角ゴ Pro W3" charset="-128"/>
              </a:rPr>
              <a:t>Minimum Wage of $</a:t>
            </a:r>
            <a:r>
              <a:rPr lang="en-US" altLang="en-US" sz="2800" cap="none" dirty="0">
                <a:latin typeface="Tempus Sans ITC" panose="04020404030D07020202" pitchFamily="82" charset="0"/>
                <a:ea typeface="ヒラギノ角ゴ Pro W3" charset="-128"/>
              </a:rPr>
              <a:t>7.25 per </a:t>
            </a:r>
            <a:r>
              <a:rPr lang="en-US" altLang="en-US" sz="2800" cap="none" dirty="0" smtClean="0">
                <a:latin typeface="Tempus Sans ITC" panose="04020404030D07020202" pitchFamily="82" charset="0"/>
                <a:ea typeface="ヒラギノ角ゴ Pro W3" charset="-128"/>
              </a:rPr>
              <a:t>hour for all time worked</a:t>
            </a:r>
            <a:endParaRPr lang="en-US" altLang="en-US" sz="2800" cap="none" dirty="0">
              <a:latin typeface="Tempus Sans ITC" panose="04020404030D07020202" pitchFamily="82" charset="0"/>
              <a:ea typeface="ヒラギノ角ゴ Pro W3" charset="-128"/>
            </a:endParaRPr>
          </a:p>
          <a:p>
            <a:r>
              <a:rPr lang="en-US" altLang="en-US" sz="2800" cap="none" dirty="0" smtClean="0">
                <a:latin typeface="Tempus Sans ITC" panose="04020404030D07020202" pitchFamily="82" charset="0"/>
                <a:ea typeface="ヒラギノ角ゴ Pro W3" charset="-128"/>
              </a:rPr>
              <a:t>Tipped Employees: $2.13/hr cash wage + tips = </a:t>
            </a:r>
            <a:r>
              <a:rPr lang="en-US" altLang="en-US" sz="2800" cap="none" dirty="0">
                <a:latin typeface="Tempus Sans ITC" panose="04020404030D07020202" pitchFamily="82" charset="0"/>
                <a:ea typeface="ヒラギノ角ゴ Pro W3" charset="-128"/>
              </a:rPr>
              <a:t>$7.25</a:t>
            </a:r>
          </a:p>
          <a:p>
            <a:r>
              <a:rPr lang="en-US" altLang="en-US" sz="2800" cap="none" dirty="0" smtClean="0">
                <a:latin typeface="Tempus Sans ITC" panose="04020404030D07020202" pitchFamily="82" charset="0"/>
                <a:ea typeface="ヒラギノ角ゴ Pro W3" charset="-128"/>
              </a:rPr>
              <a:t>Deductions may not cut into minimum wage or overtime pay</a:t>
            </a:r>
            <a:endParaRPr lang="en-US" altLang="en-US" sz="2800" cap="none" dirty="0">
              <a:latin typeface="Tempus Sans ITC" panose="04020404030D07020202" pitchFamily="82" charset="0"/>
              <a:ea typeface="ヒラギノ角ゴ Pro W3" charset="-128"/>
            </a:endParaRPr>
          </a:p>
          <a:p>
            <a:r>
              <a:rPr lang="en-US" altLang="en-US" sz="2800" cap="none" dirty="0">
                <a:latin typeface="Tempus Sans ITC" panose="04020404030D07020202" pitchFamily="82" charset="0"/>
                <a:ea typeface="ヒラギノ角ゴ Pro W3" charset="-128"/>
              </a:rPr>
              <a:t>Most training </a:t>
            </a:r>
            <a:r>
              <a:rPr lang="en-US" altLang="en-US" sz="2800" cap="none" dirty="0" smtClean="0">
                <a:latin typeface="Tempus Sans ITC" panose="04020404030D07020202" pitchFamily="82" charset="0"/>
                <a:ea typeface="ヒラギノ角ゴ Pro W3" charset="-128"/>
              </a:rPr>
              <a:t>time is work time and must </a:t>
            </a:r>
            <a:r>
              <a:rPr lang="en-US" altLang="en-US" sz="2800" cap="none" dirty="0">
                <a:latin typeface="Tempus Sans ITC" panose="04020404030D07020202" pitchFamily="82" charset="0"/>
                <a:ea typeface="ヒラギノ角ゴ Pro W3" charset="-128"/>
              </a:rPr>
              <a:t>be paid</a:t>
            </a:r>
          </a:p>
          <a:p>
            <a:r>
              <a:rPr lang="en-US" altLang="en-US" sz="2800" cap="none" dirty="0">
                <a:latin typeface="Tempus Sans ITC" panose="04020404030D07020202" pitchFamily="82" charset="0"/>
                <a:ea typeface="ヒラギノ角ゴ Pro W3" charset="-128"/>
              </a:rPr>
              <a:t>Overtime=time and a half the regular rate after 40 hrs worked</a:t>
            </a:r>
          </a:p>
        </p:txBody>
      </p:sp>
    </p:spTree>
    <p:extLst>
      <p:ext uri="{BB962C8B-B14F-4D97-AF65-F5344CB8AC3E}">
        <p14:creationId xmlns:p14="http://schemas.microsoft.com/office/powerpoint/2010/main" val="28855164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 and 15-year olds may work only…</a:t>
            </a:r>
            <a:endParaRPr lang="en-US" dirty="0"/>
          </a:p>
        </p:txBody>
      </p:sp>
      <p:sp>
        <p:nvSpPr>
          <p:cNvPr id="3" name="Content Placeholder 2"/>
          <p:cNvSpPr>
            <a:spLocks noGrp="1"/>
          </p:cNvSpPr>
          <p:nvPr>
            <p:ph sz="quarter" idx="13"/>
          </p:nvPr>
        </p:nvSpPr>
        <p:spPr/>
        <p:txBody>
          <a:bodyPr/>
          <a:lstStyle/>
          <a:p>
            <a:r>
              <a:rPr lang="en-US" altLang="en-US" dirty="0">
                <a:latin typeface="Tempus Sans ITC" panose="04020404030D07020202" pitchFamily="82" charset="0"/>
              </a:rPr>
              <a:t>Up to 3 hours on a school day, including Fridays;</a:t>
            </a:r>
          </a:p>
          <a:p>
            <a:r>
              <a:rPr lang="en-US" altLang="en-US" dirty="0">
                <a:latin typeface="Tempus Sans ITC" panose="04020404030D07020202" pitchFamily="82" charset="0"/>
              </a:rPr>
              <a:t>Up to 18 hours during a week when school is in session;</a:t>
            </a:r>
          </a:p>
          <a:p>
            <a:r>
              <a:rPr lang="en-US" altLang="en-US" dirty="0">
                <a:latin typeface="Tempus Sans ITC" panose="04020404030D07020202" pitchFamily="82" charset="0"/>
              </a:rPr>
              <a:t>Up to 8 hours on a non-school day;</a:t>
            </a:r>
          </a:p>
          <a:p>
            <a:r>
              <a:rPr lang="en-US" altLang="en-US" dirty="0">
                <a:latin typeface="Tempus Sans ITC" panose="04020404030D07020202" pitchFamily="82" charset="0"/>
              </a:rPr>
              <a:t>Up to 40 hours during a week when school is not in session.</a:t>
            </a:r>
          </a:p>
          <a:p>
            <a:endParaRPr lang="en-US" dirty="0">
              <a:latin typeface="Tempus Sans ITC" panose="04020404030D07020202" pitchFamily="82" charset="0"/>
            </a:endParaRPr>
          </a:p>
        </p:txBody>
      </p:sp>
    </p:spTree>
    <p:extLst>
      <p:ext uri="{BB962C8B-B14F-4D97-AF65-F5344CB8AC3E}">
        <p14:creationId xmlns:p14="http://schemas.microsoft.com/office/powerpoint/2010/main" val="26942167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t>Times When 14- </a:t>
            </a:r>
            <a:r>
              <a:rPr lang="en-US" altLang="en-US" b="1" dirty="0" smtClean="0"/>
              <a:t>and 15-Year-Olds </a:t>
            </a:r>
            <a:r>
              <a:rPr lang="en-US" altLang="en-US" b="1" dirty="0"/>
              <a:t>May Work</a:t>
            </a:r>
            <a:endParaRPr lang="en-US" dirty="0"/>
          </a:p>
        </p:txBody>
      </p:sp>
      <p:sp>
        <p:nvSpPr>
          <p:cNvPr id="3" name="Content Placeholder 2"/>
          <p:cNvSpPr>
            <a:spLocks noGrp="1"/>
          </p:cNvSpPr>
          <p:nvPr>
            <p:ph sz="quarter" idx="13"/>
          </p:nvPr>
        </p:nvSpPr>
        <p:spPr/>
        <p:txBody>
          <a:bodyPr/>
          <a:lstStyle/>
          <a:p>
            <a:pPr>
              <a:lnSpc>
                <a:spcPct val="90000"/>
              </a:lnSpc>
            </a:pPr>
            <a:r>
              <a:rPr lang="en-US" altLang="en-US" dirty="0">
                <a:latin typeface="Tempus Sans ITC" panose="04020404030D07020202" pitchFamily="82" charset="0"/>
              </a:rPr>
              <a:t>Between 7 AM and 7 PM; or</a:t>
            </a:r>
          </a:p>
          <a:p>
            <a:pPr>
              <a:lnSpc>
                <a:spcPct val="90000"/>
              </a:lnSpc>
              <a:buFont typeface="Monotype Sorts" pitchFamily="2" charset="2"/>
              <a:buNone/>
            </a:pPr>
            <a:endParaRPr lang="en-US" altLang="en-US" sz="1000" dirty="0">
              <a:latin typeface="Tempus Sans ITC" panose="04020404030D07020202" pitchFamily="82" charset="0"/>
            </a:endParaRPr>
          </a:p>
          <a:p>
            <a:pPr>
              <a:lnSpc>
                <a:spcPct val="90000"/>
              </a:lnSpc>
            </a:pPr>
            <a:r>
              <a:rPr lang="en-US" altLang="en-US" dirty="0">
                <a:latin typeface="Tempus Sans ITC" panose="04020404030D07020202" pitchFamily="82" charset="0"/>
              </a:rPr>
              <a:t>Between 7 AM and 9 PM from June 1 through Labor Day; and </a:t>
            </a:r>
          </a:p>
          <a:p>
            <a:pPr>
              <a:lnSpc>
                <a:spcPct val="90000"/>
              </a:lnSpc>
              <a:buFont typeface="Monotype Sorts" pitchFamily="2" charset="2"/>
              <a:buNone/>
            </a:pPr>
            <a:endParaRPr lang="en-US" altLang="en-US" sz="1000" dirty="0">
              <a:latin typeface="Tempus Sans ITC" panose="04020404030D07020202" pitchFamily="82" charset="0"/>
            </a:endParaRPr>
          </a:p>
          <a:p>
            <a:pPr>
              <a:lnSpc>
                <a:spcPct val="90000"/>
              </a:lnSpc>
            </a:pPr>
            <a:r>
              <a:rPr lang="en-US" altLang="en-US" dirty="0">
                <a:latin typeface="Tempus Sans ITC" panose="04020404030D07020202" pitchFamily="82" charset="0"/>
              </a:rPr>
              <a:t>Outside school hours</a:t>
            </a:r>
          </a:p>
          <a:p>
            <a:endParaRPr lang="en-US" dirty="0"/>
          </a:p>
        </p:txBody>
      </p:sp>
    </p:spTree>
    <p:extLst>
      <p:ext uri="{BB962C8B-B14F-4D97-AF65-F5344CB8AC3E}">
        <p14:creationId xmlns:p14="http://schemas.microsoft.com/office/powerpoint/2010/main" val="38068579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Jobs 14 and 15-year olds can do</a:t>
            </a:r>
            <a:endParaRPr lang="en-US" dirty="0"/>
          </a:p>
        </p:txBody>
      </p:sp>
      <p:sp>
        <p:nvSpPr>
          <p:cNvPr id="3" name="Content Placeholder 2"/>
          <p:cNvSpPr>
            <a:spLocks noGrp="1"/>
          </p:cNvSpPr>
          <p:nvPr>
            <p:ph sz="quarter" idx="13"/>
          </p:nvPr>
        </p:nvSpPr>
        <p:spPr>
          <a:xfrm>
            <a:off x="685800" y="2200940"/>
            <a:ext cx="10394707" cy="3253562"/>
          </a:xfrm>
        </p:spPr>
        <p:txBody>
          <a:bodyPr>
            <a:normAutofit/>
          </a:bodyPr>
          <a:lstStyle/>
          <a:p>
            <a:pPr marL="0" indent="0">
              <a:buNone/>
            </a:pPr>
            <a:r>
              <a:rPr lang="en-US" dirty="0"/>
              <a:t>If an occupation is not specifically permitted, it is prohibited for youth ages </a:t>
            </a:r>
            <a:r>
              <a:rPr lang="en-US" dirty="0" smtClean="0"/>
              <a:t>14 </a:t>
            </a:r>
            <a:r>
              <a:rPr lang="en-US" dirty="0"/>
              <a:t>and 15</a:t>
            </a:r>
            <a:r>
              <a:rPr lang="en-US" dirty="0" smtClean="0"/>
              <a:t>. Jobs that are allowed include</a:t>
            </a:r>
            <a:r>
              <a:rPr lang="en-US" b="1" dirty="0" smtClean="0"/>
              <a:t>: </a:t>
            </a:r>
          </a:p>
          <a:p>
            <a:r>
              <a:rPr lang="en-US" altLang="en-US" dirty="0">
                <a:latin typeface="Tempus Sans ITC" panose="04020404030D07020202" pitchFamily="82" charset="0"/>
              </a:rPr>
              <a:t>Office and clerical work</a:t>
            </a:r>
          </a:p>
          <a:p>
            <a:r>
              <a:rPr lang="en-US" altLang="en-US" dirty="0">
                <a:latin typeface="Tempus Sans ITC" panose="04020404030D07020202" pitchFamily="82" charset="0"/>
              </a:rPr>
              <a:t>Cashiering and selling</a:t>
            </a:r>
          </a:p>
          <a:p>
            <a:r>
              <a:rPr lang="en-US" altLang="en-US" dirty="0">
                <a:latin typeface="Tempus Sans ITC" panose="04020404030D07020202" pitchFamily="82" charset="0"/>
              </a:rPr>
              <a:t>Price marking, assembling orders, packing</a:t>
            </a:r>
          </a:p>
          <a:p>
            <a:r>
              <a:rPr lang="en-US" altLang="en-US" dirty="0">
                <a:latin typeface="Tempus Sans ITC" panose="04020404030D07020202" pitchFamily="82" charset="0"/>
              </a:rPr>
              <a:t>Bagging and carrying out customers’ orders</a:t>
            </a:r>
          </a:p>
          <a:p>
            <a:pPr lvl="0"/>
            <a:endParaRPr lang="en-US" dirty="0">
              <a:latin typeface="Tempus Sans ITC" panose="04020404030D07020202" pitchFamily="82" charset="0"/>
            </a:endParaRPr>
          </a:p>
          <a:p>
            <a:endParaRPr lang="en-US" dirty="0"/>
          </a:p>
        </p:txBody>
      </p:sp>
    </p:spTree>
    <p:extLst>
      <p:ext uri="{BB962C8B-B14F-4D97-AF65-F5344CB8AC3E}">
        <p14:creationId xmlns:p14="http://schemas.microsoft.com/office/powerpoint/2010/main" val="31807352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allowable jobs…</a:t>
            </a:r>
            <a:endParaRPr lang="en-US" dirty="0"/>
          </a:p>
        </p:txBody>
      </p:sp>
      <p:sp>
        <p:nvSpPr>
          <p:cNvPr id="3" name="Content Placeholder 2"/>
          <p:cNvSpPr>
            <a:spLocks noGrp="1"/>
          </p:cNvSpPr>
          <p:nvPr>
            <p:ph sz="quarter" idx="13"/>
          </p:nvPr>
        </p:nvSpPr>
        <p:spPr/>
        <p:txBody>
          <a:bodyPr>
            <a:normAutofit lnSpcReduction="10000"/>
          </a:bodyPr>
          <a:lstStyle/>
          <a:p>
            <a:r>
              <a:rPr lang="en-US" altLang="en-US" dirty="0">
                <a:latin typeface="Tempus Sans ITC" panose="04020404030D07020202" pitchFamily="82" charset="0"/>
              </a:rPr>
              <a:t>Errands and deliveries by foot, bike, bus or train</a:t>
            </a:r>
          </a:p>
          <a:p>
            <a:endParaRPr lang="en-US" altLang="en-US" dirty="0">
              <a:latin typeface="Tempus Sans ITC" panose="04020404030D07020202" pitchFamily="82" charset="0"/>
            </a:endParaRPr>
          </a:p>
          <a:p>
            <a:r>
              <a:rPr lang="en-US" altLang="en-US" dirty="0">
                <a:latin typeface="Tempus Sans ITC" panose="04020404030D07020202" pitchFamily="82" charset="0"/>
              </a:rPr>
              <a:t>Certain clean-up work and yard work</a:t>
            </a:r>
          </a:p>
          <a:p>
            <a:pPr>
              <a:buFont typeface="Monotype Sorts" pitchFamily="2" charset="2"/>
              <a:buNone/>
            </a:pPr>
            <a:endParaRPr lang="en-US" altLang="en-US" dirty="0">
              <a:latin typeface="Tempus Sans ITC" panose="04020404030D07020202" pitchFamily="82" charset="0"/>
            </a:endParaRPr>
          </a:p>
          <a:p>
            <a:r>
              <a:rPr lang="en-US" altLang="en-US" dirty="0">
                <a:latin typeface="Tempus Sans ITC" panose="04020404030D07020202" pitchFamily="82" charset="0"/>
              </a:rPr>
              <a:t>Pumping gas and hand cleaning cars</a:t>
            </a:r>
          </a:p>
          <a:p>
            <a:pPr>
              <a:buFont typeface="Monotype Sorts" pitchFamily="2" charset="2"/>
              <a:buNone/>
            </a:pPr>
            <a:endParaRPr lang="en-US" altLang="en-US" dirty="0">
              <a:latin typeface="Tempus Sans ITC" panose="04020404030D07020202" pitchFamily="82" charset="0"/>
            </a:endParaRPr>
          </a:p>
          <a:p>
            <a:r>
              <a:rPr lang="en-US" altLang="en-US" dirty="0">
                <a:latin typeface="Tempus Sans ITC" panose="04020404030D07020202" pitchFamily="82" charset="0"/>
              </a:rPr>
              <a:t>Kitchen work, preparing and serving food (but very limited cooking)</a:t>
            </a:r>
          </a:p>
          <a:p>
            <a:endParaRPr lang="en-US" dirty="0"/>
          </a:p>
        </p:txBody>
      </p:sp>
    </p:spTree>
    <p:extLst>
      <p:ext uri="{BB962C8B-B14F-4D97-AF65-F5344CB8AC3E}">
        <p14:creationId xmlns:p14="http://schemas.microsoft.com/office/powerpoint/2010/main" val="18100043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allowable jobs…</a:t>
            </a:r>
            <a:endParaRPr lang="en-US" dirty="0"/>
          </a:p>
        </p:txBody>
      </p:sp>
      <p:sp>
        <p:nvSpPr>
          <p:cNvPr id="3" name="Content Placeholder 2"/>
          <p:cNvSpPr>
            <a:spLocks noGrp="1"/>
          </p:cNvSpPr>
          <p:nvPr>
            <p:ph sz="quarter" idx="13"/>
          </p:nvPr>
        </p:nvSpPr>
        <p:spPr/>
        <p:txBody>
          <a:bodyPr/>
          <a:lstStyle/>
          <a:p>
            <a:pPr>
              <a:lnSpc>
                <a:spcPct val="90000"/>
              </a:lnSpc>
              <a:buFont typeface="Monotype Sorts" pitchFamily="2" charset="2"/>
              <a:buNone/>
            </a:pPr>
            <a:r>
              <a:rPr lang="en-US" altLang="en-US" dirty="0"/>
              <a:t>Most cooking is prohibited, but 14- and 15-year-olds may:</a:t>
            </a:r>
          </a:p>
          <a:p>
            <a:pPr>
              <a:lnSpc>
                <a:spcPct val="90000"/>
              </a:lnSpc>
              <a:buFont typeface="Monotype Sorts" pitchFamily="2" charset="2"/>
              <a:buNone/>
            </a:pPr>
            <a:endParaRPr lang="en-US" altLang="en-US" sz="1500" dirty="0"/>
          </a:p>
          <a:p>
            <a:pPr lvl="1">
              <a:lnSpc>
                <a:spcPct val="90000"/>
              </a:lnSpc>
            </a:pPr>
            <a:r>
              <a:rPr lang="en-US" altLang="en-US" dirty="0">
                <a:latin typeface="Tempus Sans ITC" panose="04020404030D07020202" pitchFamily="82" charset="0"/>
              </a:rPr>
              <a:t>Cook with electric or gas grills that do not entail cooking over an open flame, and</a:t>
            </a:r>
          </a:p>
          <a:p>
            <a:pPr lvl="1">
              <a:lnSpc>
                <a:spcPct val="90000"/>
              </a:lnSpc>
              <a:buFontTx/>
              <a:buNone/>
            </a:pPr>
            <a:endParaRPr lang="en-US" altLang="en-US" dirty="0">
              <a:latin typeface="Tempus Sans ITC" panose="04020404030D07020202" pitchFamily="82" charset="0"/>
            </a:endParaRPr>
          </a:p>
          <a:p>
            <a:pPr lvl="1">
              <a:lnSpc>
                <a:spcPct val="90000"/>
              </a:lnSpc>
            </a:pPr>
            <a:r>
              <a:rPr lang="en-US" altLang="en-US" dirty="0">
                <a:latin typeface="Tempus Sans ITC" panose="04020404030D07020202" pitchFamily="82" charset="0"/>
              </a:rPr>
              <a:t>Cook with deep fryers that are equipped with and utilize automatic devices that raise and lower the baskets in and out of the hot oil or grease.</a:t>
            </a:r>
            <a:endParaRPr lang="en-US" altLang="en-US" dirty="0">
              <a:solidFill>
                <a:srgbClr val="FFFF66"/>
              </a:solidFill>
              <a:latin typeface="Tempus Sans ITC" panose="04020404030D07020202" pitchFamily="82" charset="0"/>
            </a:endParaRPr>
          </a:p>
          <a:p>
            <a:endParaRPr lang="en-US" dirty="0"/>
          </a:p>
        </p:txBody>
      </p:sp>
    </p:spTree>
    <p:extLst>
      <p:ext uri="{BB962C8B-B14F-4D97-AF65-F5344CB8AC3E}">
        <p14:creationId xmlns:p14="http://schemas.microsoft.com/office/powerpoint/2010/main" val="15215673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14 and 15-year-olds may not do:</a:t>
            </a:r>
            <a:endParaRPr lang="en-US" dirty="0"/>
          </a:p>
        </p:txBody>
      </p:sp>
      <p:sp>
        <p:nvSpPr>
          <p:cNvPr id="3" name="Content Placeholder 2"/>
          <p:cNvSpPr>
            <a:spLocks noGrp="1"/>
          </p:cNvSpPr>
          <p:nvPr>
            <p:ph sz="quarter" idx="13"/>
          </p:nvPr>
        </p:nvSpPr>
        <p:spPr/>
        <p:txBody>
          <a:bodyPr/>
          <a:lstStyle/>
          <a:p>
            <a:r>
              <a:rPr lang="en-US" altLang="en-US" dirty="0"/>
              <a:t>Manufacturing and Mining</a:t>
            </a:r>
          </a:p>
          <a:p>
            <a:r>
              <a:rPr lang="en-US" altLang="en-US" dirty="0"/>
              <a:t>Most processing occupations</a:t>
            </a:r>
          </a:p>
          <a:p>
            <a:r>
              <a:rPr lang="en-US" altLang="en-US" dirty="0"/>
              <a:t>Operating power-driven equipment</a:t>
            </a:r>
          </a:p>
          <a:p>
            <a:r>
              <a:rPr lang="en-US" altLang="en-US" dirty="0"/>
              <a:t>Transportation and Communications</a:t>
            </a:r>
          </a:p>
          <a:p>
            <a:r>
              <a:rPr lang="en-US" altLang="en-US" dirty="0"/>
              <a:t>Warehousing and storage</a:t>
            </a:r>
          </a:p>
          <a:p>
            <a:r>
              <a:rPr lang="en-US" altLang="en-US" dirty="0"/>
              <a:t>Construction</a:t>
            </a:r>
          </a:p>
          <a:p>
            <a:endParaRPr lang="en-US" dirty="0"/>
          </a:p>
        </p:txBody>
      </p:sp>
    </p:spTree>
    <p:extLst>
      <p:ext uri="{BB962C8B-B14F-4D97-AF65-F5344CB8AC3E}">
        <p14:creationId xmlns:p14="http://schemas.microsoft.com/office/powerpoint/2010/main" val="19160803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 14 and 15-year-olds may not do:</a:t>
            </a:r>
          </a:p>
        </p:txBody>
      </p:sp>
      <p:sp>
        <p:nvSpPr>
          <p:cNvPr id="3" name="Content Placeholder 2"/>
          <p:cNvSpPr>
            <a:spLocks noGrp="1"/>
          </p:cNvSpPr>
          <p:nvPr>
            <p:ph sz="quarter" idx="13"/>
          </p:nvPr>
        </p:nvSpPr>
        <p:spPr>
          <a:xfrm>
            <a:off x="685800" y="2254102"/>
            <a:ext cx="10394707" cy="2902689"/>
          </a:xfrm>
        </p:spPr>
        <p:txBody>
          <a:bodyPr>
            <a:normAutofit fontScale="92500" lnSpcReduction="20000"/>
          </a:bodyPr>
          <a:lstStyle/>
          <a:p>
            <a:pPr>
              <a:lnSpc>
                <a:spcPct val="80000"/>
              </a:lnSpc>
            </a:pPr>
            <a:r>
              <a:rPr lang="en-US" altLang="en-US" dirty="0"/>
              <a:t>Work in or about boiler or engine </a:t>
            </a:r>
            <a:r>
              <a:rPr lang="en-US" altLang="en-US" dirty="0" smtClean="0"/>
              <a:t>rooms</a:t>
            </a:r>
          </a:p>
          <a:p>
            <a:pPr marL="0" indent="0">
              <a:lnSpc>
                <a:spcPct val="80000"/>
              </a:lnSpc>
              <a:buNone/>
            </a:pPr>
            <a:endParaRPr lang="en-US" altLang="en-US" dirty="0"/>
          </a:p>
          <a:p>
            <a:pPr>
              <a:lnSpc>
                <a:spcPct val="80000"/>
              </a:lnSpc>
            </a:pPr>
            <a:r>
              <a:rPr lang="en-US" altLang="en-US" dirty="0"/>
              <a:t>Maintenance or repair of a building or </a:t>
            </a:r>
            <a:r>
              <a:rPr lang="en-US" altLang="en-US" dirty="0" smtClean="0"/>
              <a:t>equipment</a:t>
            </a:r>
          </a:p>
          <a:p>
            <a:pPr marL="0" indent="0">
              <a:lnSpc>
                <a:spcPct val="80000"/>
              </a:lnSpc>
              <a:buNone/>
            </a:pPr>
            <a:endParaRPr lang="en-US" altLang="en-US" dirty="0"/>
          </a:p>
          <a:p>
            <a:pPr>
              <a:lnSpc>
                <a:spcPct val="80000"/>
              </a:lnSpc>
            </a:pPr>
            <a:r>
              <a:rPr lang="en-US" altLang="en-US" dirty="0"/>
              <a:t>Work in freezers and meat </a:t>
            </a:r>
            <a:r>
              <a:rPr lang="en-US" altLang="en-US" dirty="0" smtClean="0"/>
              <a:t>coolers</a:t>
            </a:r>
          </a:p>
          <a:p>
            <a:pPr marL="0" indent="0">
              <a:lnSpc>
                <a:spcPct val="80000"/>
              </a:lnSpc>
              <a:buNone/>
            </a:pPr>
            <a:endParaRPr lang="en-US" altLang="en-US" dirty="0"/>
          </a:p>
          <a:p>
            <a:pPr>
              <a:lnSpc>
                <a:spcPct val="80000"/>
              </a:lnSpc>
            </a:pPr>
            <a:r>
              <a:rPr lang="en-US" altLang="en-US" dirty="0"/>
              <a:t>Outside window </a:t>
            </a:r>
            <a:r>
              <a:rPr lang="en-US" altLang="en-US" dirty="0" smtClean="0"/>
              <a:t>washing</a:t>
            </a:r>
          </a:p>
          <a:p>
            <a:pPr marL="0" indent="0">
              <a:lnSpc>
                <a:spcPct val="80000"/>
              </a:lnSpc>
              <a:buNone/>
            </a:pPr>
            <a:endParaRPr lang="en-US" altLang="en-US" dirty="0"/>
          </a:p>
          <a:p>
            <a:pPr>
              <a:lnSpc>
                <a:spcPct val="80000"/>
              </a:lnSpc>
            </a:pPr>
            <a:r>
              <a:rPr lang="en-US" altLang="en-US" dirty="0"/>
              <a:t>Baking</a:t>
            </a:r>
          </a:p>
          <a:p>
            <a:endParaRPr lang="en-US" dirty="0"/>
          </a:p>
        </p:txBody>
      </p:sp>
    </p:spTree>
    <p:extLst>
      <p:ext uri="{BB962C8B-B14F-4D97-AF65-F5344CB8AC3E}">
        <p14:creationId xmlns:p14="http://schemas.microsoft.com/office/powerpoint/2010/main" val="1726486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 14 and 15-year-olds may not do:</a:t>
            </a:r>
          </a:p>
        </p:txBody>
      </p:sp>
      <p:sp>
        <p:nvSpPr>
          <p:cNvPr id="3" name="Content Placeholder 2"/>
          <p:cNvSpPr>
            <a:spLocks noGrp="1"/>
          </p:cNvSpPr>
          <p:nvPr>
            <p:ph sz="quarter" idx="13"/>
          </p:nvPr>
        </p:nvSpPr>
        <p:spPr/>
        <p:txBody>
          <a:bodyPr/>
          <a:lstStyle/>
          <a:p>
            <a:r>
              <a:rPr lang="en-US" altLang="en-US" dirty="0"/>
              <a:t>Work involving power-driven food slicers and grinders, choppers or cutters and bakery mixers</a:t>
            </a:r>
          </a:p>
          <a:p>
            <a:r>
              <a:rPr lang="en-US" altLang="en-US" dirty="0"/>
              <a:t>Loading and unloading goods to and from trucks, railcars or conveyors</a:t>
            </a:r>
          </a:p>
          <a:p>
            <a:r>
              <a:rPr lang="en-US" altLang="en-US" dirty="0"/>
              <a:t>Work in areas where meats are prepared for sale</a:t>
            </a:r>
          </a:p>
          <a:p>
            <a:r>
              <a:rPr lang="en-US" altLang="en-US" dirty="0"/>
              <a:t>All occupations declared to be hazardous for 16- and 17-year-olds</a:t>
            </a:r>
          </a:p>
          <a:p>
            <a:endParaRPr lang="en-US" dirty="0"/>
          </a:p>
        </p:txBody>
      </p:sp>
    </p:spTree>
    <p:extLst>
      <p:ext uri="{BB962C8B-B14F-4D97-AF65-F5344CB8AC3E}">
        <p14:creationId xmlns:p14="http://schemas.microsoft.com/office/powerpoint/2010/main" val="18587107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you’re under 14…</a:t>
            </a:r>
            <a:endParaRPr lang="en-US" dirty="0"/>
          </a:p>
        </p:txBody>
      </p:sp>
      <p:sp>
        <p:nvSpPr>
          <p:cNvPr id="3" name="Content Placeholder 2"/>
          <p:cNvSpPr>
            <a:spLocks noGrp="1"/>
          </p:cNvSpPr>
          <p:nvPr>
            <p:ph sz="quarter" idx="13"/>
          </p:nvPr>
        </p:nvSpPr>
        <p:spPr>
          <a:xfrm>
            <a:off x="547576" y="1977656"/>
            <a:ext cx="10394707" cy="3444948"/>
          </a:xfrm>
        </p:spPr>
        <p:txBody>
          <a:bodyPr>
            <a:normAutofit fontScale="62500" lnSpcReduction="20000"/>
          </a:bodyPr>
          <a:lstStyle/>
          <a:p>
            <a:pPr marL="0" indent="0">
              <a:buNone/>
            </a:pPr>
            <a:r>
              <a:rPr lang="en-US" sz="3400" b="1" dirty="0">
                <a:latin typeface="Tempus Sans ITC" panose="04020404030D07020202" pitchFamily="82" charset="0"/>
              </a:rPr>
              <a:t>If you are under the age of 14, you </a:t>
            </a:r>
            <a:r>
              <a:rPr lang="en-US" sz="3400" b="1" u="sng" dirty="0">
                <a:latin typeface="Tempus Sans ITC" panose="04020404030D07020202" pitchFamily="82" charset="0"/>
              </a:rPr>
              <a:t>are only allowed</a:t>
            </a:r>
            <a:r>
              <a:rPr lang="en-US" sz="3400" b="1" dirty="0">
                <a:latin typeface="Tempus Sans ITC" panose="04020404030D07020202" pitchFamily="82" charset="0"/>
              </a:rPr>
              <a:t> to do the following jobs</a:t>
            </a:r>
            <a:r>
              <a:rPr lang="en-US" sz="3400" dirty="0">
                <a:latin typeface="Tempus Sans ITC" panose="04020404030D07020202" pitchFamily="82" charset="0"/>
              </a:rPr>
              <a:t>:  </a:t>
            </a:r>
          </a:p>
          <a:p>
            <a:pPr lvl="0"/>
            <a:r>
              <a:rPr lang="en-US" sz="2300" dirty="0">
                <a:latin typeface="Tempus Sans ITC" panose="04020404030D07020202" pitchFamily="82" charset="0"/>
              </a:rPr>
              <a:t>deliver newspapers to customers</a:t>
            </a:r>
          </a:p>
          <a:p>
            <a:pPr lvl="0"/>
            <a:r>
              <a:rPr lang="en-US" sz="2300" dirty="0">
                <a:latin typeface="Tempus Sans ITC" panose="04020404030D07020202" pitchFamily="82" charset="0"/>
              </a:rPr>
              <a:t>babysit on a casual basis</a:t>
            </a:r>
          </a:p>
          <a:p>
            <a:pPr lvl="0"/>
            <a:r>
              <a:rPr lang="en-US" sz="2300" dirty="0">
                <a:latin typeface="Tempus Sans ITC" panose="04020404030D07020202" pitchFamily="82" charset="0"/>
              </a:rPr>
              <a:t>work as an actor or performer in movies, TV, radio, or theater</a:t>
            </a:r>
          </a:p>
          <a:p>
            <a:pPr lvl="0"/>
            <a:r>
              <a:rPr lang="en-US" sz="2300" dirty="0">
                <a:latin typeface="Tempus Sans ITC" panose="04020404030D07020202" pitchFamily="82" charset="0"/>
              </a:rPr>
              <a:t>work as a homeworker gathering evergreens and making evergreen wreaths; and </a:t>
            </a:r>
          </a:p>
          <a:p>
            <a:pPr lvl="0"/>
            <a:r>
              <a:rPr lang="en-US" sz="2300" dirty="0">
                <a:latin typeface="Tempus Sans ITC" panose="04020404030D07020202" pitchFamily="82" charset="0"/>
              </a:rPr>
              <a:t>work for a business owned entirely by your parents as long as it is not in mining, manufacturing, or any of the </a:t>
            </a:r>
            <a:r>
              <a:rPr lang="en-US" sz="2300" u="sng" dirty="0">
                <a:latin typeface="Tempus Sans ITC" panose="04020404030D07020202" pitchFamily="82" charset="0"/>
                <a:hlinkClick r:id="rId2"/>
              </a:rPr>
              <a:t>17 hazardous occupations</a:t>
            </a:r>
            <a:r>
              <a:rPr lang="en-US" sz="2300" u="sng" dirty="0">
                <a:latin typeface="Tempus Sans ITC" panose="04020404030D07020202" pitchFamily="82" charset="0"/>
              </a:rPr>
              <a:t>.</a:t>
            </a:r>
            <a:endParaRPr lang="en-US" sz="2300" dirty="0">
              <a:latin typeface="Tempus Sans ITC" panose="04020404030D07020202" pitchFamily="82" charset="0"/>
            </a:endParaRPr>
          </a:p>
          <a:p>
            <a:pPr marL="0" indent="0">
              <a:buNone/>
            </a:pPr>
            <a:r>
              <a:rPr lang="en-US" sz="2300" dirty="0">
                <a:latin typeface="Tempus Sans ITC" panose="04020404030D07020202" pitchFamily="82" charset="0"/>
              </a:rPr>
              <a:t>Be sure to check your state’s work laws, as states have different rules and employers must follow both:  </a:t>
            </a:r>
            <a:r>
              <a:rPr lang="en-US" sz="2300" u="sng" dirty="0">
                <a:latin typeface="Tempus Sans ITC" panose="04020404030D07020202" pitchFamily="82" charset="0"/>
                <a:hlinkClick r:id="rId3"/>
              </a:rPr>
              <a:t>https://www.dol.gov/agencies/whd/state</a:t>
            </a:r>
            <a:r>
              <a:rPr lang="en-US" sz="2300" dirty="0">
                <a:latin typeface="Tempus Sans ITC" panose="04020404030D07020202" pitchFamily="82" charset="0"/>
              </a:rPr>
              <a:t> </a:t>
            </a:r>
          </a:p>
          <a:p>
            <a:endParaRPr lang="en-US" dirty="0"/>
          </a:p>
        </p:txBody>
      </p:sp>
    </p:spTree>
    <p:extLst>
      <p:ext uri="{BB962C8B-B14F-4D97-AF65-F5344CB8AC3E}">
        <p14:creationId xmlns:p14="http://schemas.microsoft.com/office/powerpoint/2010/main" val="21653924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Tips for young workers</a:t>
            </a:r>
            <a:endParaRPr lang="en-US" dirty="0"/>
          </a:p>
        </p:txBody>
      </p:sp>
      <p:sp>
        <p:nvSpPr>
          <p:cNvPr id="3" name="Content Placeholder 2"/>
          <p:cNvSpPr>
            <a:spLocks noGrp="1"/>
          </p:cNvSpPr>
          <p:nvPr>
            <p:ph sz="quarter" idx="13"/>
          </p:nvPr>
        </p:nvSpPr>
        <p:spPr>
          <a:xfrm>
            <a:off x="871870" y="2286000"/>
            <a:ext cx="10568763" cy="3216441"/>
          </a:xfrm>
        </p:spPr>
        <p:txBody>
          <a:bodyPr>
            <a:normAutofit/>
          </a:bodyPr>
          <a:lstStyle/>
          <a:p>
            <a:r>
              <a:rPr lang="en-US" altLang="en-US" sz="2800" cap="none" dirty="0" smtClean="0">
                <a:latin typeface="Tempus Sans ITC" panose="04020404030D07020202" pitchFamily="82" charset="0"/>
                <a:ea typeface="ヒラギノ角ゴ Pro W3" charset="-128"/>
              </a:rPr>
              <a:t>Know your rights as an employee</a:t>
            </a:r>
          </a:p>
          <a:p>
            <a:r>
              <a:rPr lang="en-US" altLang="en-US" sz="2800" cap="none" dirty="0" smtClean="0">
                <a:latin typeface="Tempus Sans ITC" panose="04020404030D07020202" pitchFamily="82" charset="0"/>
                <a:ea typeface="ヒラギノ角ゴ Pro W3" charset="-128"/>
              </a:rPr>
              <a:t>Know what you legally may and may not do</a:t>
            </a:r>
          </a:p>
          <a:p>
            <a:r>
              <a:rPr lang="en-US" altLang="en-US" sz="2800" cap="none" dirty="0" smtClean="0">
                <a:latin typeface="Tempus Sans ITC" panose="04020404030D07020202" pitchFamily="82" charset="0"/>
                <a:ea typeface="ヒラギノ角ゴ Pro W3" charset="-128"/>
              </a:rPr>
              <a:t>Be aware of your surroundings</a:t>
            </a:r>
          </a:p>
          <a:p>
            <a:r>
              <a:rPr lang="en-US" altLang="en-US" sz="2800" cap="none" dirty="0" smtClean="0">
                <a:latin typeface="Tempus Sans ITC" panose="04020404030D07020202" pitchFamily="82" charset="0"/>
                <a:ea typeface="ヒラギノ角ゴ Pro W3" charset="-128"/>
              </a:rPr>
              <a:t>Politely say “No” when asked to do something that is illegal or something you don’t feel you can do safely</a:t>
            </a:r>
          </a:p>
          <a:p>
            <a:endParaRPr lang="en-US" altLang="en-US" sz="2800" cap="none" dirty="0" smtClean="0">
              <a:latin typeface="Tempus Sans ITC" panose="04020404030D07020202" pitchFamily="82" charset="0"/>
              <a:ea typeface="ヒラギノ角ゴ Pro W3" charset="-128"/>
            </a:endParaRPr>
          </a:p>
          <a:p>
            <a:endParaRPr lang="en-US" altLang="en-US" sz="2800" cap="none" dirty="0">
              <a:latin typeface="Tempus Sans ITC" panose="04020404030D07020202" pitchFamily="82" charset="0"/>
              <a:ea typeface="ヒラギノ角ゴ Pro W3" charset="-128"/>
            </a:endParaRPr>
          </a:p>
        </p:txBody>
      </p:sp>
    </p:spTree>
    <p:extLst>
      <p:ext uri="{BB962C8B-B14F-4D97-AF65-F5344CB8AC3E}">
        <p14:creationId xmlns:p14="http://schemas.microsoft.com/office/powerpoint/2010/main" val="2641073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Does Not require</a:t>
            </a:r>
            <a:endParaRPr lang="en-US" dirty="0"/>
          </a:p>
        </p:txBody>
      </p:sp>
      <p:sp>
        <p:nvSpPr>
          <p:cNvPr id="3" name="Content Placeholder 2"/>
          <p:cNvSpPr>
            <a:spLocks noGrp="1"/>
          </p:cNvSpPr>
          <p:nvPr>
            <p:ph sz="quarter" idx="13"/>
          </p:nvPr>
        </p:nvSpPr>
        <p:spPr>
          <a:xfrm>
            <a:off x="685800" y="1711842"/>
            <a:ext cx="10754833" cy="3790599"/>
          </a:xfrm>
        </p:spPr>
        <p:txBody>
          <a:bodyPr>
            <a:normAutofit fontScale="92500"/>
          </a:bodyPr>
          <a:lstStyle/>
          <a:p>
            <a:r>
              <a:rPr lang="en-US" altLang="en-US" sz="2800" cap="none" dirty="0">
                <a:latin typeface="Tempus Sans ITC" panose="04020404030D07020202" pitchFamily="82" charset="0"/>
                <a:ea typeface="ヒラギノ角ゴ Pro W3" charset="-128"/>
              </a:rPr>
              <a:t>Vacation, holiday, severance, sick pay</a:t>
            </a:r>
          </a:p>
          <a:p>
            <a:r>
              <a:rPr lang="en-US" altLang="en-US" sz="2800" cap="none" dirty="0">
                <a:latin typeface="Tempus Sans ITC" panose="04020404030D07020202" pitchFamily="82" charset="0"/>
                <a:ea typeface="ヒラギノ角ゴ Pro W3" charset="-128"/>
              </a:rPr>
              <a:t>Meal or rest periods, holidays off, vacations</a:t>
            </a:r>
          </a:p>
          <a:p>
            <a:r>
              <a:rPr lang="en-US" altLang="en-US" sz="2800" cap="none" dirty="0">
                <a:latin typeface="Tempus Sans ITC" panose="04020404030D07020202" pitchFamily="82" charset="0"/>
                <a:ea typeface="ヒラギノ角ゴ Pro W3" charset="-128"/>
              </a:rPr>
              <a:t>Premium pay for weekend or holiday work</a:t>
            </a:r>
          </a:p>
          <a:p>
            <a:r>
              <a:rPr lang="en-US" altLang="en-US" sz="2800" cap="none" dirty="0">
                <a:latin typeface="Tempus Sans ITC" panose="04020404030D07020202" pitchFamily="82" charset="0"/>
                <a:ea typeface="ヒラギノ角ゴ Pro W3" charset="-128"/>
              </a:rPr>
              <a:t>Discharge notice, reason for discharge</a:t>
            </a:r>
          </a:p>
          <a:p>
            <a:r>
              <a:rPr lang="en-US" altLang="en-US" sz="2800" cap="none" dirty="0">
                <a:latin typeface="Tempus Sans ITC" panose="04020404030D07020202" pitchFamily="82" charset="0"/>
                <a:ea typeface="ヒラギノ角ゴ Pro W3" charset="-128"/>
              </a:rPr>
              <a:t>Limit on number of hours or days employees </a:t>
            </a:r>
            <a:r>
              <a:rPr lang="en-US" altLang="en-US" sz="2800" cap="none" dirty="0" smtClean="0">
                <a:latin typeface="Tempus Sans ITC" panose="04020404030D07020202" pitchFamily="82" charset="0"/>
                <a:ea typeface="ヒラギノ角ゴ Pro W3" charset="-128"/>
              </a:rPr>
              <a:t>16 </a:t>
            </a:r>
            <a:r>
              <a:rPr lang="en-US" altLang="en-US" sz="2800" cap="none" dirty="0">
                <a:latin typeface="Tempus Sans ITC" panose="04020404030D07020202" pitchFamily="82" charset="0"/>
                <a:ea typeface="ヒラギノ角ゴ Pro W3" charset="-128"/>
              </a:rPr>
              <a:t>years or older may work</a:t>
            </a:r>
          </a:p>
          <a:p>
            <a:r>
              <a:rPr lang="en-US" altLang="en-US" sz="2800" cap="none" dirty="0">
                <a:latin typeface="Tempus Sans ITC" panose="04020404030D07020202" pitchFamily="82" charset="0"/>
                <a:ea typeface="ヒラギノ角ゴ Pro W3" charset="-128"/>
              </a:rPr>
              <a:t>Pay raises, fringe benefits</a:t>
            </a:r>
          </a:p>
        </p:txBody>
      </p:sp>
    </p:spTree>
    <p:extLst>
      <p:ext uri="{BB962C8B-B14F-4D97-AF65-F5344CB8AC3E}">
        <p14:creationId xmlns:p14="http://schemas.microsoft.com/office/powerpoint/2010/main" val="42331438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 more info</a:t>
            </a:r>
            <a:endParaRPr lang="en-US" dirty="0"/>
          </a:p>
        </p:txBody>
      </p:sp>
      <p:sp>
        <p:nvSpPr>
          <p:cNvPr id="3" name="Content Placeholder 2"/>
          <p:cNvSpPr>
            <a:spLocks noGrp="1"/>
          </p:cNvSpPr>
          <p:nvPr>
            <p:ph sz="quarter" idx="13"/>
          </p:nvPr>
        </p:nvSpPr>
        <p:spPr>
          <a:xfrm>
            <a:off x="871870" y="2286000"/>
            <a:ext cx="10568763" cy="3216441"/>
          </a:xfrm>
        </p:spPr>
        <p:txBody>
          <a:bodyPr>
            <a:normAutofit/>
          </a:bodyPr>
          <a:lstStyle/>
          <a:p>
            <a:r>
              <a:rPr lang="en-US" altLang="en-US" sz="2800" cap="none" dirty="0" smtClean="0">
                <a:latin typeface="Tempus Sans ITC" panose="04020404030D07020202" pitchFamily="82" charset="0"/>
                <a:ea typeface="ヒラギノ角ゴ Pro W3" charset="-128"/>
              </a:rPr>
              <a:t>www.YouthRules.dol.gov</a:t>
            </a:r>
          </a:p>
          <a:p>
            <a:r>
              <a:rPr lang="en-US" altLang="en-US" sz="2800" cap="none" dirty="0" smtClean="0">
                <a:latin typeface="Tempus Sans ITC" panose="04020404030D07020202" pitchFamily="82" charset="0"/>
                <a:ea typeface="ヒラギノ角ゴ Pro W3" charset="-128"/>
              </a:rPr>
              <a:t>www.dol.gov/whd</a:t>
            </a:r>
          </a:p>
          <a:p>
            <a:r>
              <a:rPr lang="en-US" altLang="en-US" sz="2800" cap="none" dirty="0" smtClean="0">
                <a:latin typeface="Tempus Sans ITC" panose="04020404030D07020202" pitchFamily="82" charset="0"/>
                <a:ea typeface="ヒラギノ角ゴ Pro W3" charset="-128"/>
              </a:rPr>
              <a:t>1-866-487-9243 (1-866-4US-WAGE)</a:t>
            </a:r>
          </a:p>
          <a:p>
            <a:endParaRPr lang="en-US" altLang="en-US" sz="2800" cap="none" dirty="0">
              <a:latin typeface="Tempus Sans ITC" panose="04020404030D07020202" pitchFamily="82" charset="0"/>
              <a:ea typeface="ヒラギノ角ゴ Pro W3"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7219" y="836497"/>
            <a:ext cx="2364876" cy="2364876"/>
          </a:xfrm>
          <a:prstGeom prst="rect">
            <a:avLst/>
          </a:prstGeom>
        </p:spPr>
      </p:pic>
    </p:spTree>
    <p:extLst>
      <p:ext uri="{BB962C8B-B14F-4D97-AF65-F5344CB8AC3E}">
        <p14:creationId xmlns:p14="http://schemas.microsoft.com/office/powerpoint/2010/main" val="13521613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11" ma:contentTypeDescription="Create a new document." ma:contentTypeScope="" ma:versionID="fecd1b4de505fe8499194f49a38a1d95">
  <xsd:schema xmlns:xsd="http://www.w3.org/2001/XMLSchema" xmlns:xs="http://www.w3.org/2001/XMLSchema" xmlns:p="http://schemas.microsoft.com/office/2006/metadata/properties" xmlns:ns3="2a1ba486-ff2f-4459-80ac-1ab5aa17f82f" xmlns:ns4="2b487234-2a61-45b0-86e3-998bf12a0e9d" targetNamespace="http://schemas.microsoft.com/office/2006/metadata/properties" ma:root="true" ma:fieldsID="cca6ca1fd67d95402030b1c33c56b69e" ns3:_="" ns4:_="">
    <xsd:import namespace="2a1ba486-ff2f-4459-80ac-1ab5aa17f82f"/>
    <xsd:import namespace="2b487234-2a61-45b0-86e3-998bf12a0e9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87234-2a61-45b0-86e3-998bf12a0e9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E83755-2F57-44BE-ACD0-B356B3C7BD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2b487234-2a61-45b0-86e3-998bf12a0e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B7A9CF-65E0-4374-B51B-B2A45D2BFAF9}">
  <ds:schemaRefs>
    <ds:schemaRef ds:uri="http://schemas.microsoft.com/sharepoint/v3/contenttype/forms"/>
  </ds:schemaRefs>
</ds:datastoreItem>
</file>

<file path=customXml/itemProps3.xml><?xml version="1.0" encoding="utf-8"?>
<ds:datastoreItem xmlns:ds="http://schemas.openxmlformats.org/officeDocument/2006/customXml" ds:itemID="{E8494251-CD77-4337-B78E-C8124ACA246D}">
  <ds:schemaRefs>
    <ds:schemaRef ds:uri="http://schemas.microsoft.com/office/infopath/2007/PartnerControls"/>
    <ds:schemaRef ds:uri="http://purl.org/dc/elements/1.1/"/>
    <ds:schemaRef ds:uri="http://schemas.microsoft.com/office/2006/metadata/properties"/>
    <ds:schemaRef ds:uri="2b487234-2a61-45b0-86e3-998bf12a0e9d"/>
    <ds:schemaRef ds:uri="http://purl.org/dc/terms/"/>
    <ds:schemaRef ds:uri="http://schemas.openxmlformats.org/package/2006/metadata/core-properties"/>
    <ds:schemaRef ds:uri="http://schemas.microsoft.com/office/2006/documentManagement/types"/>
    <ds:schemaRef ds:uri="http://purl.org/dc/dcmitype/"/>
    <ds:schemaRef ds:uri="2a1ba486-ff2f-4459-80ac-1ab5aa17f82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1781</TotalTime>
  <Words>2658</Words>
  <Application>Microsoft Office PowerPoint</Application>
  <PresentationFormat>Widescreen</PresentationFormat>
  <Paragraphs>379</Paragraphs>
  <Slides>90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90</vt:i4>
      </vt:variant>
    </vt:vector>
  </HeadingPairs>
  <TitlesOfParts>
    <vt:vector size="98" baseType="lpstr">
      <vt:lpstr>Arial</vt:lpstr>
      <vt:lpstr>Calibri</vt:lpstr>
      <vt:lpstr>Impact</vt:lpstr>
      <vt:lpstr>Monotype Sorts</vt:lpstr>
      <vt:lpstr>Tahoma</vt:lpstr>
      <vt:lpstr>Tempus Sans ITC</vt:lpstr>
      <vt:lpstr>ヒラギノ角ゴ Pro W3</vt:lpstr>
      <vt:lpstr>Main Event</vt:lpstr>
      <vt:lpstr>Fair labor standards act</vt:lpstr>
      <vt:lpstr>disclaimer</vt:lpstr>
      <vt:lpstr>Mission: compliance</vt:lpstr>
      <vt:lpstr>A Little Perspective</vt:lpstr>
      <vt:lpstr>Here, There, Everywhere</vt:lpstr>
      <vt:lpstr>Who and How Many</vt:lpstr>
      <vt:lpstr>Laws enforced by whd</vt:lpstr>
      <vt:lpstr>FLSA requirements</vt:lpstr>
      <vt:lpstr>FLSA Does Not require</vt:lpstr>
      <vt:lpstr>Knowledge check</vt:lpstr>
      <vt:lpstr>What does flsa stand for?</vt:lpstr>
      <vt:lpstr>What does flsa stand for?</vt:lpstr>
      <vt:lpstr>What is the official source for statutory &amp; Regulatory DOL Information?</vt:lpstr>
      <vt:lpstr>What is the official source for statutory &amp; Regulatory DOL Information?</vt:lpstr>
      <vt:lpstr>How many proposed versions of the flsa failed in congress before the FLSA was passed?</vt:lpstr>
      <vt:lpstr>How many proposed bills failed in congress before the FLSA was passed?</vt:lpstr>
      <vt:lpstr>What year was the FLSA signed into law?</vt:lpstr>
      <vt:lpstr>What year was the FLSA signed into law?</vt:lpstr>
      <vt:lpstr>Which president signed the FLSA into law?</vt:lpstr>
      <vt:lpstr>Which president signed the FLSA into law?</vt:lpstr>
      <vt:lpstr>How much was the first minimum wage?</vt:lpstr>
      <vt:lpstr>How much was the first minimum wage?</vt:lpstr>
      <vt:lpstr>How much is the current minimum wage?</vt:lpstr>
      <vt:lpstr>How much is the current minimum wage?</vt:lpstr>
      <vt:lpstr>What is the minimum wage for a tipped employee?</vt:lpstr>
      <vt:lpstr>What is the minimum wage for a tipped employee?</vt:lpstr>
      <vt:lpstr>Which does the flsa require?</vt:lpstr>
      <vt:lpstr>Which does the flsa require?</vt:lpstr>
      <vt:lpstr>When is an employee due overtime?</vt:lpstr>
      <vt:lpstr>When is an employee due overtime?</vt:lpstr>
      <vt:lpstr>Knowledge check</vt:lpstr>
      <vt:lpstr>Fair labor standards act</vt:lpstr>
      <vt:lpstr>Federal child labor rules: Purpose</vt:lpstr>
      <vt:lpstr>Federal child labor rules: Reasons</vt:lpstr>
      <vt:lpstr>Federal child labor rules Do Not:</vt:lpstr>
      <vt:lpstr>What if Federal and State Laws Are Different?</vt:lpstr>
      <vt:lpstr>Federal child labor rules: Hazardous Occupations</vt:lpstr>
      <vt:lpstr>HO 1:  Manufacturing or Storing Explosives</vt:lpstr>
      <vt:lpstr>HO 2:  Driving or Outside motor vehicle helper</vt:lpstr>
      <vt:lpstr>HO 2:  Driving or Outside motor vehicle helper</vt:lpstr>
      <vt:lpstr>HO 3:  coal mining</vt:lpstr>
      <vt:lpstr>HO 4:  Logging and sawmilling</vt:lpstr>
      <vt:lpstr>HO 5:  Power Driven Woodworking machines</vt:lpstr>
      <vt:lpstr>HO 6:  exposure to radioactive substances and ionizing radiation</vt:lpstr>
      <vt:lpstr>HO 7:  power driven hoisting apparatus</vt:lpstr>
      <vt:lpstr>HO 7:  power driven hoisting apparatus</vt:lpstr>
      <vt:lpstr>HO 8:  power driven metal forming, punching, and shearing machines</vt:lpstr>
      <vt:lpstr>HO 9:  mining, other than coal</vt:lpstr>
      <vt:lpstr>HO 10:  power driven meat processing machines</vt:lpstr>
      <vt:lpstr>HO 11:  power driven bakery machines</vt:lpstr>
      <vt:lpstr>HO 12:  power driven paper products machines</vt:lpstr>
      <vt:lpstr>HO 13:  manufacturing of brick, tile, and related products</vt:lpstr>
      <vt:lpstr>HO 14:  power driven saws and other cutting machines</vt:lpstr>
      <vt:lpstr>HO 15:  wrecking, demolition, and ship breaking</vt:lpstr>
      <vt:lpstr>HO 16:  roofing</vt:lpstr>
      <vt:lpstr>HO 17:  Excavation</vt:lpstr>
      <vt:lpstr>Knowledge check</vt:lpstr>
      <vt:lpstr>On or about  roofing</vt:lpstr>
      <vt:lpstr>Car wash attendant</vt:lpstr>
      <vt:lpstr>Retail sales &amp; Service</vt:lpstr>
      <vt:lpstr>demolition</vt:lpstr>
      <vt:lpstr>Pizza Delivery Driver</vt:lpstr>
      <vt:lpstr>Chain saw</vt:lpstr>
      <vt:lpstr>Community pool Lifeguard</vt:lpstr>
      <vt:lpstr>Grocery bagger</vt:lpstr>
      <vt:lpstr>Clerical worker</vt:lpstr>
      <vt:lpstr>dishwasher</vt:lpstr>
      <vt:lpstr>server</vt:lpstr>
      <vt:lpstr>Meat slicer</vt:lpstr>
      <vt:lpstr>Golf attendant</vt:lpstr>
      <vt:lpstr>excavation</vt:lpstr>
      <vt:lpstr>Scissor lift</vt:lpstr>
      <vt:lpstr>tutor</vt:lpstr>
      <vt:lpstr>Dough mixer</vt:lpstr>
      <vt:lpstr>forklift</vt:lpstr>
      <vt:lpstr>Compactor or baler</vt:lpstr>
      <vt:lpstr>Wood chipper</vt:lpstr>
      <vt:lpstr>Knowledge check</vt:lpstr>
      <vt:lpstr>SPECIAL RULES FOR WORKERS UNDER 16</vt:lpstr>
      <vt:lpstr>14 and 15-year olds may work only…</vt:lpstr>
      <vt:lpstr>Times When 14- and 15-Year-Olds May Work</vt:lpstr>
      <vt:lpstr>Jobs 14 and 15-year olds can do</vt:lpstr>
      <vt:lpstr>More allowable jobs…</vt:lpstr>
      <vt:lpstr>More allowable jobs…</vt:lpstr>
      <vt:lpstr>Work 14 and 15-year-olds may not do:</vt:lpstr>
      <vt:lpstr>Work 14 and 15-year-olds may not do:</vt:lpstr>
      <vt:lpstr>Work 14 and 15-year-olds may not do:</vt:lpstr>
      <vt:lpstr>If you’re under 14…</vt:lpstr>
      <vt:lpstr>Tips for young workers</vt:lpstr>
      <vt:lpstr>Get more info</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employment</dc:title>
  <dc:creator>Parker, Jessica D - WHD</dc:creator>
  <cp:lastModifiedBy>Johnson, Wendy D - WHD</cp:lastModifiedBy>
  <cp:revision>91</cp:revision>
  <dcterms:created xsi:type="dcterms:W3CDTF">2019-01-30T14:25:10Z</dcterms:created>
  <dcterms:modified xsi:type="dcterms:W3CDTF">2020-02-25T11:44:38Z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0x0101007669111648CCE841868FE85E89B9B60A</vt:lpwstr>
  </property>
</Properties>
</file>